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1" r:id="rId18"/>
  </p:sldIdLst>
  <p:sldSz cx="9144000" cy="5143500" type="screen16x9"/>
  <p:notesSz cx="6858000" cy="9144000"/>
  <p:embeddedFontLst>
    <p:embeddedFont>
      <p:font typeface="Old Standard TT" panose="020B0604020202020204" charset="0"/>
      <p:regular r:id="rId20"/>
      <p:bold r:id="rId21"/>
      <p:italic r:id="rId22"/>
    </p:embeddedFont>
    <p:embeddedFont>
      <p:font typeface="Calibri" panose="020F0502020204030204" pitchFamily="34" charset="0"/>
      <p:regular r:id="rId23"/>
      <p:bold r:id="rId24"/>
      <p:italic r:id="rId25"/>
      <p:bold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7" d="100"/>
          <a:sy n="97" d="100"/>
        </p:scale>
        <p:origin x="44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2947855434"/>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3293669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2" name="Shape 12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8285839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9" name="Shape 12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36230167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2" name="Shape 14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3363727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1" name="Shape 1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2935407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6" name="Shape 15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7253323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3" name="Shape 16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1032260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5693068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Shape 7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196805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7932583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8" name="Shape 8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1620643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dirty="0"/>
          </a:p>
        </p:txBody>
      </p:sp>
    </p:spTree>
    <p:extLst>
      <p:ext uri="{BB962C8B-B14F-4D97-AF65-F5344CB8AC3E}">
        <p14:creationId xmlns:p14="http://schemas.microsoft.com/office/powerpoint/2010/main" val="2964483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37916373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8" name="Shape 10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dirty="0"/>
          </a:p>
        </p:txBody>
      </p:sp>
    </p:spTree>
    <p:extLst>
      <p:ext uri="{BB962C8B-B14F-4D97-AF65-F5344CB8AC3E}">
        <p14:creationId xmlns:p14="http://schemas.microsoft.com/office/powerpoint/2010/main" val="4166549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Shape 1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6" name="Shape 11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9310541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dk1"/>
        </a:solidFill>
        <a:effectLst/>
      </p:bgPr>
    </p:bg>
    <p:spTree>
      <p:nvGrpSpPr>
        <p:cNvPr id="1" name="Shape 9"/>
        <p:cNvGrpSpPr/>
        <p:nvPr/>
      </p:nvGrpSpPr>
      <p:grpSpPr>
        <a:xfrm>
          <a:off x="0" y="0"/>
          <a:ext cx="0" cy="0"/>
          <a:chOff x="0" y="0"/>
          <a:chExt cx="0" cy="0"/>
        </a:xfrm>
      </p:grpSpPr>
      <p:sp>
        <p:nvSpPr>
          <p:cNvPr id="10" name="Shape 10"/>
          <p:cNvSpPr/>
          <p:nvPr/>
        </p:nvSpPr>
        <p:spPr>
          <a:xfrm>
            <a:off x="0" y="100"/>
            <a:ext cx="9144000" cy="1711799"/>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cxnSp>
        <p:nvCxnSpPr>
          <p:cNvPr id="11" name="Shape 11"/>
          <p:cNvCxnSpPr/>
          <p:nvPr/>
        </p:nvCxnSpPr>
        <p:spPr>
          <a:xfrm>
            <a:off x="641934" y="3597500"/>
            <a:ext cx="390299" cy="0"/>
          </a:xfrm>
          <a:prstGeom prst="straightConnector1">
            <a:avLst/>
          </a:prstGeom>
          <a:noFill/>
          <a:ln w="28575" cap="flat" cmpd="sng">
            <a:solidFill>
              <a:schemeClr val="accent1"/>
            </a:solidFill>
            <a:prstDash val="solid"/>
            <a:round/>
            <a:headEnd type="none" w="med" len="med"/>
            <a:tailEnd type="none" w="med" len="med"/>
          </a:ln>
        </p:spPr>
      </p:cxnSp>
      <p:sp>
        <p:nvSpPr>
          <p:cNvPr id="12" name="Shape 12"/>
          <p:cNvSpPr txBox="1">
            <a:spLocks noGrp="1"/>
          </p:cNvSpPr>
          <p:nvPr>
            <p:ph type="ctrTitle"/>
          </p:nvPr>
        </p:nvSpPr>
        <p:spPr>
          <a:xfrm>
            <a:off x="512700" y="1893300"/>
            <a:ext cx="8118599" cy="1522800"/>
          </a:xfrm>
          <a:prstGeom prst="rect">
            <a:avLst/>
          </a:prstGeom>
        </p:spPr>
        <p:txBody>
          <a:bodyPr lIns="91425" tIns="91425" rIns="91425" bIns="91425" anchor="b" anchorCtr="0"/>
          <a:lstStyle>
            <a:lvl1pPr lvl="0">
              <a:spcBef>
                <a:spcPts val="0"/>
              </a:spcBef>
              <a:buClr>
                <a:schemeClr val="accent1"/>
              </a:buClr>
              <a:buSzPct val="100000"/>
              <a:defRPr sz="4200">
                <a:solidFill>
                  <a:schemeClr val="accent1"/>
                </a:solidFill>
              </a:defRPr>
            </a:lvl1pPr>
            <a:lvl2pPr lvl="1">
              <a:spcBef>
                <a:spcPts val="0"/>
              </a:spcBef>
              <a:buClr>
                <a:schemeClr val="accent1"/>
              </a:buClr>
              <a:buSzPct val="100000"/>
              <a:defRPr sz="4200">
                <a:solidFill>
                  <a:schemeClr val="accent1"/>
                </a:solidFill>
              </a:defRPr>
            </a:lvl2pPr>
            <a:lvl3pPr lvl="2">
              <a:spcBef>
                <a:spcPts val="0"/>
              </a:spcBef>
              <a:buClr>
                <a:schemeClr val="accent1"/>
              </a:buClr>
              <a:buSzPct val="100000"/>
              <a:defRPr sz="4200">
                <a:solidFill>
                  <a:schemeClr val="accent1"/>
                </a:solidFill>
              </a:defRPr>
            </a:lvl3pPr>
            <a:lvl4pPr lvl="3">
              <a:spcBef>
                <a:spcPts val="0"/>
              </a:spcBef>
              <a:buClr>
                <a:schemeClr val="accent1"/>
              </a:buClr>
              <a:buSzPct val="100000"/>
              <a:defRPr sz="4200">
                <a:solidFill>
                  <a:schemeClr val="accent1"/>
                </a:solidFill>
              </a:defRPr>
            </a:lvl4pPr>
            <a:lvl5pPr lvl="4">
              <a:spcBef>
                <a:spcPts val="0"/>
              </a:spcBef>
              <a:buClr>
                <a:schemeClr val="accent1"/>
              </a:buClr>
              <a:buSzPct val="100000"/>
              <a:defRPr sz="4200">
                <a:solidFill>
                  <a:schemeClr val="accent1"/>
                </a:solidFill>
              </a:defRPr>
            </a:lvl5pPr>
            <a:lvl6pPr lvl="5">
              <a:spcBef>
                <a:spcPts val="0"/>
              </a:spcBef>
              <a:buClr>
                <a:schemeClr val="accent1"/>
              </a:buClr>
              <a:buSzPct val="100000"/>
              <a:defRPr sz="4200">
                <a:solidFill>
                  <a:schemeClr val="accent1"/>
                </a:solidFill>
              </a:defRPr>
            </a:lvl6pPr>
            <a:lvl7pPr lvl="6">
              <a:spcBef>
                <a:spcPts val="0"/>
              </a:spcBef>
              <a:buClr>
                <a:schemeClr val="accent1"/>
              </a:buClr>
              <a:buSzPct val="100000"/>
              <a:defRPr sz="4200">
                <a:solidFill>
                  <a:schemeClr val="accent1"/>
                </a:solidFill>
              </a:defRPr>
            </a:lvl7pPr>
            <a:lvl8pPr lvl="7">
              <a:spcBef>
                <a:spcPts val="0"/>
              </a:spcBef>
              <a:buClr>
                <a:schemeClr val="accent1"/>
              </a:buClr>
              <a:buSzPct val="100000"/>
              <a:defRPr sz="4200">
                <a:solidFill>
                  <a:schemeClr val="accent1"/>
                </a:solidFill>
              </a:defRPr>
            </a:lvl8pPr>
            <a:lvl9pPr lvl="8">
              <a:spcBef>
                <a:spcPts val="0"/>
              </a:spcBef>
              <a:buClr>
                <a:schemeClr val="accent1"/>
              </a:buClr>
              <a:buSzPct val="100000"/>
              <a:defRPr sz="4200">
                <a:solidFill>
                  <a:schemeClr val="accent1"/>
                </a:solidFill>
              </a:defRPr>
            </a:lvl9pPr>
          </a:lstStyle>
          <a:p>
            <a:endParaRPr/>
          </a:p>
        </p:txBody>
      </p:sp>
      <p:sp>
        <p:nvSpPr>
          <p:cNvPr id="13" name="Shape 13"/>
          <p:cNvSpPr txBox="1">
            <a:spLocks noGrp="1"/>
          </p:cNvSpPr>
          <p:nvPr>
            <p:ph type="subTitle" idx="1"/>
          </p:nvPr>
        </p:nvSpPr>
        <p:spPr>
          <a:xfrm>
            <a:off x="512700" y="3840639"/>
            <a:ext cx="8118599" cy="787499"/>
          </a:xfrm>
          <a:prstGeom prst="rect">
            <a:avLst/>
          </a:prstGeom>
        </p:spPr>
        <p:txBody>
          <a:bodyPr lIns="91425" tIns="91425" rIns="91425" bIns="91425" anchor="t" anchorCtr="0"/>
          <a:lstStyle>
            <a:lvl1pPr lvl="0">
              <a:lnSpc>
                <a:spcPct val="100000"/>
              </a:lnSpc>
              <a:spcBef>
                <a:spcPts val="0"/>
              </a:spcBef>
              <a:spcAft>
                <a:spcPts val="0"/>
              </a:spcAft>
              <a:buClr>
                <a:schemeClr val="accent2"/>
              </a:buClr>
              <a:buSzPct val="100000"/>
              <a:buNone/>
              <a:defRPr sz="2400">
                <a:solidFill>
                  <a:schemeClr val="accent2"/>
                </a:solidFill>
              </a:defRPr>
            </a:lvl1pPr>
            <a:lvl2pPr lvl="1">
              <a:lnSpc>
                <a:spcPct val="100000"/>
              </a:lnSpc>
              <a:spcBef>
                <a:spcPts val="0"/>
              </a:spcBef>
              <a:spcAft>
                <a:spcPts val="0"/>
              </a:spcAft>
              <a:buClr>
                <a:schemeClr val="accent2"/>
              </a:buClr>
              <a:buSzPct val="100000"/>
              <a:buNone/>
              <a:defRPr sz="2400">
                <a:solidFill>
                  <a:schemeClr val="accent2"/>
                </a:solidFill>
              </a:defRPr>
            </a:lvl2pPr>
            <a:lvl3pPr lvl="2">
              <a:lnSpc>
                <a:spcPct val="100000"/>
              </a:lnSpc>
              <a:spcBef>
                <a:spcPts val="0"/>
              </a:spcBef>
              <a:spcAft>
                <a:spcPts val="0"/>
              </a:spcAft>
              <a:buClr>
                <a:schemeClr val="accent2"/>
              </a:buClr>
              <a:buSzPct val="100000"/>
              <a:buNone/>
              <a:defRPr sz="2400">
                <a:solidFill>
                  <a:schemeClr val="accent2"/>
                </a:solidFill>
              </a:defRPr>
            </a:lvl3pPr>
            <a:lvl4pPr lvl="3">
              <a:lnSpc>
                <a:spcPct val="100000"/>
              </a:lnSpc>
              <a:spcBef>
                <a:spcPts val="0"/>
              </a:spcBef>
              <a:spcAft>
                <a:spcPts val="0"/>
              </a:spcAft>
              <a:buClr>
                <a:schemeClr val="accent2"/>
              </a:buClr>
              <a:buSzPct val="100000"/>
              <a:buNone/>
              <a:defRPr sz="2400">
                <a:solidFill>
                  <a:schemeClr val="accent2"/>
                </a:solidFill>
              </a:defRPr>
            </a:lvl4pPr>
            <a:lvl5pPr lvl="4">
              <a:lnSpc>
                <a:spcPct val="100000"/>
              </a:lnSpc>
              <a:spcBef>
                <a:spcPts val="0"/>
              </a:spcBef>
              <a:spcAft>
                <a:spcPts val="0"/>
              </a:spcAft>
              <a:buClr>
                <a:schemeClr val="accent2"/>
              </a:buClr>
              <a:buSzPct val="100000"/>
              <a:buNone/>
              <a:defRPr sz="2400">
                <a:solidFill>
                  <a:schemeClr val="accent2"/>
                </a:solidFill>
              </a:defRPr>
            </a:lvl5pPr>
            <a:lvl6pPr lvl="5">
              <a:lnSpc>
                <a:spcPct val="100000"/>
              </a:lnSpc>
              <a:spcBef>
                <a:spcPts val="0"/>
              </a:spcBef>
              <a:spcAft>
                <a:spcPts val="0"/>
              </a:spcAft>
              <a:buClr>
                <a:schemeClr val="accent2"/>
              </a:buClr>
              <a:buSzPct val="100000"/>
              <a:buNone/>
              <a:defRPr sz="2400">
                <a:solidFill>
                  <a:schemeClr val="accent2"/>
                </a:solidFill>
              </a:defRPr>
            </a:lvl6pPr>
            <a:lvl7pPr lvl="6">
              <a:lnSpc>
                <a:spcPct val="100000"/>
              </a:lnSpc>
              <a:spcBef>
                <a:spcPts val="0"/>
              </a:spcBef>
              <a:spcAft>
                <a:spcPts val="0"/>
              </a:spcAft>
              <a:buClr>
                <a:schemeClr val="accent2"/>
              </a:buClr>
              <a:buSzPct val="100000"/>
              <a:buNone/>
              <a:defRPr sz="2400">
                <a:solidFill>
                  <a:schemeClr val="accent2"/>
                </a:solidFill>
              </a:defRPr>
            </a:lvl7pPr>
            <a:lvl8pPr lvl="7">
              <a:lnSpc>
                <a:spcPct val="100000"/>
              </a:lnSpc>
              <a:spcBef>
                <a:spcPts val="0"/>
              </a:spcBef>
              <a:spcAft>
                <a:spcPts val="0"/>
              </a:spcAft>
              <a:buClr>
                <a:schemeClr val="accent2"/>
              </a:buClr>
              <a:buSzPct val="100000"/>
              <a:buNone/>
              <a:defRPr sz="2400">
                <a:solidFill>
                  <a:schemeClr val="accent2"/>
                </a:solidFill>
              </a:defRPr>
            </a:lvl8pPr>
            <a:lvl9pPr lvl="8">
              <a:lnSpc>
                <a:spcPct val="100000"/>
              </a:lnSpc>
              <a:spcBef>
                <a:spcPts val="0"/>
              </a:spcBef>
              <a:spcAft>
                <a:spcPts val="0"/>
              </a:spcAft>
              <a:buClr>
                <a:schemeClr val="accent2"/>
              </a:buClr>
              <a:buSzPct val="100000"/>
              <a:buNone/>
              <a:defRPr sz="2400">
                <a:solidFill>
                  <a:schemeClr val="accent2"/>
                </a:solidFill>
              </a:defRPr>
            </a:lvl9pPr>
          </a:lstStyle>
          <a:p>
            <a:endParaRPr/>
          </a:p>
        </p:txBody>
      </p:sp>
      <p:sp>
        <p:nvSpPr>
          <p:cNvPr id="14" name="Shape 14"/>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accent1"/>
                </a:solidFill>
              </a:rPr>
              <a:t>‹#›</a:t>
            </a:fld>
            <a:endParaRPr lang="en">
              <a:solidFill>
                <a:schemeClr val="accent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311700" y="1039650"/>
            <a:ext cx="8520599" cy="2106299"/>
          </a:xfrm>
          <a:prstGeom prst="rect">
            <a:avLst/>
          </a:prstGeom>
        </p:spPr>
        <p:txBody>
          <a:bodyPr lIns="91425" tIns="91425" rIns="91425" bIns="91425" anchor="b" anchorCtr="0"/>
          <a:lstStyle>
            <a:lvl1pPr lvl="0" algn="ctr">
              <a:spcBef>
                <a:spcPts val="0"/>
              </a:spcBef>
              <a:buSzPct val="100000"/>
              <a:defRPr sz="14000" b="1"/>
            </a:lvl1pPr>
            <a:lvl2pPr lvl="1" algn="ctr">
              <a:spcBef>
                <a:spcPts val="0"/>
              </a:spcBef>
              <a:buSzPct val="100000"/>
              <a:defRPr sz="14000" b="1"/>
            </a:lvl2pPr>
            <a:lvl3pPr lvl="2" algn="ctr">
              <a:spcBef>
                <a:spcPts val="0"/>
              </a:spcBef>
              <a:buSzPct val="100000"/>
              <a:defRPr sz="14000" b="1"/>
            </a:lvl3pPr>
            <a:lvl4pPr lvl="3" algn="ctr">
              <a:spcBef>
                <a:spcPts val="0"/>
              </a:spcBef>
              <a:buSzPct val="100000"/>
              <a:defRPr sz="14000" b="1"/>
            </a:lvl4pPr>
            <a:lvl5pPr lvl="4" algn="ctr">
              <a:spcBef>
                <a:spcPts val="0"/>
              </a:spcBef>
              <a:buSzPct val="100000"/>
              <a:defRPr sz="14000" b="1"/>
            </a:lvl5pPr>
            <a:lvl6pPr lvl="5" algn="ctr">
              <a:spcBef>
                <a:spcPts val="0"/>
              </a:spcBef>
              <a:buSzPct val="100000"/>
              <a:defRPr sz="14000" b="1"/>
            </a:lvl6pPr>
            <a:lvl7pPr lvl="6" algn="ctr">
              <a:spcBef>
                <a:spcPts val="0"/>
              </a:spcBef>
              <a:buSzPct val="100000"/>
              <a:defRPr sz="14000" b="1"/>
            </a:lvl7pPr>
            <a:lvl8pPr lvl="7" algn="ctr">
              <a:spcBef>
                <a:spcPts val="0"/>
              </a:spcBef>
              <a:buSzPct val="100000"/>
              <a:defRPr sz="14000" b="1"/>
            </a:lvl8pPr>
            <a:lvl9pPr lvl="8" algn="ctr">
              <a:spcBef>
                <a:spcPts val="0"/>
              </a:spcBef>
              <a:buSzPct val="100000"/>
              <a:defRPr sz="14000" b="1"/>
            </a:lvl9pPr>
          </a:lstStyle>
          <a:p>
            <a:endParaRPr/>
          </a:p>
        </p:txBody>
      </p:sp>
      <p:sp>
        <p:nvSpPr>
          <p:cNvPr id="51" name="Shape 51"/>
          <p:cNvSpPr txBox="1">
            <a:spLocks noGrp="1"/>
          </p:cNvSpPr>
          <p:nvPr>
            <p:ph type="body" idx="1"/>
          </p:nvPr>
        </p:nvSpPr>
        <p:spPr>
          <a:xfrm>
            <a:off x="311700" y="3228425"/>
            <a:ext cx="8520599"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2" name="Shape 52"/>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3"/>
        <p:cNvGrpSpPr/>
        <p:nvPr/>
      </p:nvGrpSpPr>
      <p:grpSpPr>
        <a:xfrm>
          <a:off x="0" y="0"/>
          <a:ext cx="0" cy="0"/>
          <a:chOff x="0" y="0"/>
          <a:chExt cx="0" cy="0"/>
        </a:xfrm>
      </p:grpSpPr>
      <p:sp>
        <p:nvSpPr>
          <p:cNvPr id="54" name="Shape 54"/>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dk1"/>
        </a:solidFill>
        <a:effectLst/>
      </p:bgPr>
    </p:bg>
    <p:spTree>
      <p:nvGrpSpPr>
        <p:cNvPr id="1" name="Shape 15"/>
        <p:cNvGrpSpPr/>
        <p:nvPr/>
      </p:nvGrpSpPr>
      <p:grpSpPr>
        <a:xfrm>
          <a:off x="0" y="0"/>
          <a:ext cx="0" cy="0"/>
          <a:chOff x="0" y="0"/>
          <a:chExt cx="0" cy="0"/>
        </a:xfrm>
      </p:grpSpPr>
      <p:cxnSp>
        <p:nvCxnSpPr>
          <p:cNvPr id="16" name="Shape 16"/>
          <p:cNvCxnSpPr/>
          <p:nvPr/>
        </p:nvCxnSpPr>
        <p:spPr>
          <a:xfrm>
            <a:off x="641934" y="3597500"/>
            <a:ext cx="390299" cy="0"/>
          </a:xfrm>
          <a:prstGeom prst="straightConnector1">
            <a:avLst/>
          </a:prstGeom>
          <a:noFill/>
          <a:ln w="28575" cap="flat" cmpd="sng">
            <a:solidFill>
              <a:schemeClr val="lt2"/>
            </a:solidFill>
            <a:prstDash val="solid"/>
            <a:round/>
            <a:headEnd type="none" w="med" len="med"/>
            <a:tailEnd type="none" w="med" len="med"/>
          </a:ln>
        </p:spPr>
      </p:cxnSp>
      <p:sp>
        <p:nvSpPr>
          <p:cNvPr id="17" name="Shape 17"/>
          <p:cNvSpPr txBox="1">
            <a:spLocks noGrp="1"/>
          </p:cNvSpPr>
          <p:nvPr>
            <p:ph type="title"/>
          </p:nvPr>
        </p:nvSpPr>
        <p:spPr>
          <a:xfrm>
            <a:off x="512700" y="1893300"/>
            <a:ext cx="8118599" cy="1522800"/>
          </a:xfrm>
          <a:prstGeom prst="rect">
            <a:avLst/>
          </a:prstGeom>
        </p:spPr>
        <p:txBody>
          <a:bodyPr lIns="91425" tIns="91425" rIns="91425" bIns="91425" anchor="b" anchorCtr="0"/>
          <a:lstStyle>
            <a:lvl1pPr lvl="0">
              <a:spcBef>
                <a:spcPts val="0"/>
              </a:spcBef>
              <a:buClr>
                <a:schemeClr val="accent1"/>
              </a:buClr>
              <a:buSzPct val="100000"/>
              <a:defRPr sz="6000">
                <a:solidFill>
                  <a:schemeClr val="accent1"/>
                </a:solidFill>
              </a:defRPr>
            </a:lvl1pPr>
            <a:lvl2pPr lvl="1">
              <a:spcBef>
                <a:spcPts val="0"/>
              </a:spcBef>
              <a:buClr>
                <a:schemeClr val="accent1"/>
              </a:buClr>
              <a:buSzPct val="100000"/>
              <a:defRPr sz="6000">
                <a:solidFill>
                  <a:schemeClr val="accent1"/>
                </a:solidFill>
              </a:defRPr>
            </a:lvl2pPr>
            <a:lvl3pPr lvl="2">
              <a:spcBef>
                <a:spcPts val="0"/>
              </a:spcBef>
              <a:buClr>
                <a:schemeClr val="accent1"/>
              </a:buClr>
              <a:buSzPct val="100000"/>
              <a:defRPr sz="6000">
                <a:solidFill>
                  <a:schemeClr val="accent1"/>
                </a:solidFill>
              </a:defRPr>
            </a:lvl3pPr>
            <a:lvl4pPr lvl="3">
              <a:spcBef>
                <a:spcPts val="0"/>
              </a:spcBef>
              <a:buClr>
                <a:schemeClr val="accent1"/>
              </a:buClr>
              <a:buSzPct val="100000"/>
              <a:defRPr sz="6000">
                <a:solidFill>
                  <a:schemeClr val="accent1"/>
                </a:solidFill>
              </a:defRPr>
            </a:lvl4pPr>
            <a:lvl5pPr lvl="4">
              <a:spcBef>
                <a:spcPts val="0"/>
              </a:spcBef>
              <a:buClr>
                <a:schemeClr val="accent1"/>
              </a:buClr>
              <a:buSzPct val="100000"/>
              <a:defRPr sz="6000">
                <a:solidFill>
                  <a:schemeClr val="accent1"/>
                </a:solidFill>
              </a:defRPr>
            </a:lvl5pPr>
            <a:lvl6pPr lvl="5">
              <a:spcBef>
                <a:spcPts val="0"/>
              </a:spcBef>
              <a:buClr>
                <a:schemeClr val="accent1"/>
              </a:buClr>
              <a:buSzPct val="100000"/>
              <a:defRPr sz="6000">
                <a:solidFill>
                  <a:schemeClr val="accent1"/>
                </a:solidFill>
              </a:defRPr>
            </a:lvl6pPr>
            <a:lvl7pPr lvl="6">
              <a:spcBef>
                <a:spcPts val="0"/>
              </a:spcBef>
              <a:buClr>
                <a:schemeClr val="accent1"/>
              </a:buClr>
              <a:buSzPct val="100000"/>
              <a:defRPr sz="6000">
                <a:solidFill>
                  <a:schemeClr val="accent1"/>
                </a:solidFill>
              </a:defRPr>
            </a:lvl7pPr>
            <a:lvl8pPr lvl="7">
              <a:spcBef>
                <a:spcPts val="0"/>
              </a:spcBef>
              <a:buClr>
                <a:schemeClr val="accent1"/>
              </a:buClr>
              <a:buSzPct val="100000"/>
              <a:defRPr sz="6000">
                <a:solidFill>
                  <a:schemeClr val="accent1"/>
                </a:solidFill>
              </a:defRPr>
            </a:lvl8pPr>
            <a:lvl9pPr lvl="8">
              <a:spcBef>
                <a:spcPts val="0"/>
              </a:spcBef>
              <a:buClr>
                <a:schemeClr val="accent1"/>
              </a:buClr>
              <a:buSzPct val="100000"/>
              <a:defRPr sz="6000">
                <a:solidFill>
                  <a:schemeClr val="accent1"/>
                </a:solidFill>
              </a:defRPr>
            </a:lvl9pPr>
          </a:lstStyle>
          <a:p>
            <a:endParaRPr/>
          </a:p>
        </p:txBody>
      </p:sp>
      <p:sp>
        <p:nvSpPr>
          <p:cNvPr id="18" name="Shape 18"/>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accent1"/>
                </a:solidFill>
              </a:rPr>
              <a:t>‹#›</a:t>
            </a:fld>
            <a:endParaRPr lang="en">
              <a:solidFill>
                <a:schemeClr val="accent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9"/>
        <p:cNvGrpSpPr/>
        <p:nvPr/>
      </p:nvGrpSpPr>
      <p:grpSpPr>
        <a:xfrm>
          <a:off x="0" y="0"/>
          <a:ext cx="0" cy="0"/>
          <a:chOff x="0" y="0"/>
          <a:chExt cx="0" cy="0"/>
        </a:xfrm>
      </p:grpSpPr>
      <p:sp>
        <p:nvSpPr>
          <p:cNvPr id="20" name="Shape 20"/>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21" name="Shape 21"/>
          <p:cNvSpPr txBox="1">
            <a:spLocks noGrp="1"/>
          </p:cNvSpPr>
          <p:nvPr>
            <p:ph type="title"/>
          </p:nvPr>
        </p:nvSpPr>
        <p:spPr>
          <a:xfrm>
            <a:off x="311700" y="445025"/>
            <a:ext cx="8520599" cy="613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71600"/>
            <a:ext cx="8520599" cy="3397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11700" y="445025"/>
            <a:ext cx="8520599" cy="613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6" name="Shape 26"/>
          <p:cNvSpPr txBox="1">
            <a:spLocks noGrp="1"/>
          </p:cNvSpPr>
          <p:nvPr>
            <p:ph type="body" idx="1"/>
          </p:nvPr>
        </p:nvSpPr>
        <p:spPr>
          <a:xfrm>
            <a:off x="311700" y="1171675"/>
            <a:ext cx="3999899" cy="3397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7" name="Shape 27"/>
          <p:cNvSpPr txBox="1">
            <a:spLocks noGrp="1"/>
          </p:cNvSpPr>
          <p:nvPr>
            <p:ph type="body" idx="2"/>
          </p:nvPr>
        </p:nvSpPr>
        <p:spPr>
          <a:xfrm>
            <a:off x="4832400" y="1171675"/>
            <a:ext cx="3999899" cy="3397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8" name="Shape 28"/>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311700" y="445025"/>
            <a:ext cx="8520599" cy="613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1" name="Shape 31"/>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311700" y="555600"/>
            <a:ext cx="2807999" cy="755699"/>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4" name="Shape 34"/>
          <p:cNvSpPr txBox="1">
            <a:spLocks noGrp="1"/>
          </p:cNvSpPr>
          <p:nvPr>
            <p:ph type="body" idx="1"/>
          </p:nvPr>
        </p:nvSpPr>
        <p:spPr>
          <a:xfrm>
            <a:off x="311700" y="1389600"/>
            <a:ext cx="2807999"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5" name="Shape 35"/>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lt2"/>
        </a:solidFill>
        <a:effectLst/>
      </p:bgPr>
    </p:bg>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490250" y="526350"/>
            <a:ext cx="5604000" cy="4090800"/>
          </a:xfrm>
          <a:prstGeom prst="rect">
            <a:avLst/>
          </a:prstGeom>
        </p:spPr>
        <p:txBody>
          <a:bodyPr lIns="91425" tIns="91425" rIns="91425" bIns="91425" anchor="ctr" anchorCtr="0"/>
          <a:lstStyle>
            <a:lvl1pPr lvl="0">
              <a:spcBef>
                <a:spcPts val="0"/>
              </a:spcBef>
              <a:buClr>
                <a:schemeClr val="accent1"/>
              </a:buClr>
              <a:buSzPct val="100000"/>
              <a:defRPr sz="5400">
                <a:solidFill>
                  <a:schemeClr val="accent1"/>
                </a:solidFill>
              </a:defRPr>
            </a:lvl1pPr>
            <a:lvl2pPr lvl="1">
              <a:spcBef>
                <a:spcPts val="0"/>
              </a:spcBef>
              <a:buClr>
                <a:schemeClr val="accent1"/>
              </a:buClr>
              <a:buSzPct val="100000"/>
              <a:defRPr sz="5400">
                <a:solidFill>
                  <a:schemeClr val="accent1"/>
                </a:solidFill>
              </a:defRPr>
            </a:lvl2pPr>
            <a:lvl3pPr lvl="2">
              <a:spcBef>
                <a:spcPts val="0"/>
              </a:spcBef>
              <a:buClr>
                <a:schemeClr val="accent1"/>
              </a:buClr>
              <a:buSzPct val="100000"/>
              <a:defRPr sz="5400">
                <a:solidFill>
                  <a:schemeClr val="accent1"/>
                </a:solidFill>
              </a:defRPr>
            </a:lvl3pPr>
            <a:lvl4pPr lvl="3">
              <a:spcBef>
                <a:spcPts val="0"/>
              </a:spcBef>
              <a:buClr>
                <a:schemeClr val="accent1"/>
              </a:buClr>
              <a:buSzPct val="100000"/>
              <a:defRPr sz="5400">
                <a:solidFill>
                  <a:schemeClr val="accent1"/>
                </a:solidFill>
              </a:defRPr>
            </a:lvl4pPr>
            <a:lvl5pPr lvl="4">
              <a:spcBef>
                <a:spcPts val="0"/>
              </a:spcBef>
              <a:buClr>
                <a:schemeClr val="accent1"/>
              </a:buClr>
              <a:buSzPct val="100000"/>
              <a:defRPr sz="5400">
                <a:solidFill>
                  <a:schemeClr val="accent1"/>
                </a:solidFill>
              </a:defRPr>
            </a:lvl5pPr>
            <a:lvl6pPr lvl="5">
              <a:spcBef>
                <a:spcPts val="0"/>
              </a:spcBef>
              <a:buClr>
                <a:schemeClr val="accent1"/>
              </a:buClr>
              <a:buSzPct val="100000"/>
              <a:defRPr sz="5400">
                <a:solidFill>
                  <a:schemeClr val="accent1"/>
                </a:solidFill>
              </a:defRPr>
            </a:lvl6pPr>
            <a:lvl7pPr lvl="6">
              <a:spcBef>
                <a:spcPts val="0"/>
              </a:spcBef>
              <a:buClr>
                <a:schemeClr val="accent1"/>
              </a:buClr>
              <a:buSzPct val="100000"/>
              <a:defRPr sz="5400">
                <a:solidFill>
                  <a:schemeClr val="accent1"/>
                </a:solidFill>
              </a:defRPr>
            </a:lvl7pPr>
            <a:lvl8pPr lvl="7">
              <a:spcBef>
                <a:spcPts val="0"/>
              </a:spcBef>
              <a:buClr>
                <a:schemeClr val="accent1"/>
              </a:buClr>
              <a:buSzPct val="100000"/>
              <a:defRPr sz="5400">
                <a:solidFill>
                  <a:schemeClr val="accent1"/>
                </a:solidFill>
              </a:defRPr>
            </a:lvl8pPr>
            <a:lvl9pPr lvl="8">
              <a:spcBef>
                <a:spcPts val="0"/>
              </a:spcBef>
              <a:buClr>
                <a:schemeClr val="accent1"/>
              </a:buClr>
              <a:buSzPct val="100000"/>
              <a:defRPr sz="5400">
                <a:solidFill>
                  <a:schemeClr val="accent1"/>
                </a:solidFill>
              </a:defRPr>
            </a:lvl9pPr>
          </a:lstStyle>
          <a:p>
            <a:endParaRPr/>
          </a:p>
        </p:txBody>
      </p:sp>
      <p:sp>
        <p:nvSpPr>
          <p:cNvPr id="38" name="Shape 38"/>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accent1"/>
                </a:solidFill>
              </a:rPr>
              <a:t>‹#›</a:t>
            </a:fld>
            <a:endParaRPr lang="en">
              <a:solidFill>
                <a:schemeClr val="accen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9"/>
        <p:cNvGrpSpPr/>
        <p:nvPr/>
      </p:nvGrpSpPr>
      <p:grpSpPr>
        <a:xfrm>
          <a:off x="0" y="0"/>
          <a:ext cx="0" cy="0"/>
          <a:chOff x="0" y="0"/>
          <a:chExt cx="0" cy="0"/>
        </a:xfrm>
      </p:grpSpPr>
      <p:sp>
        <p:nvSpPr>
          <p:cNvPr id="40" name="Shape 40"/>
          <p:cNvSpPr/>
          <p:nvPr/>
        </p:nvSpPr>
        <p:spPr>
          <a:xfrm>
            <a:off x="4572000" y="-25"/>
            <a:ext cx="4572000" cy="5143499"/>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cxnSp>
        <p:nvCxnSpPr>
          <p:cNvPr id="41" name="Shape 41"/>
          <p:cNvCxnSpPr/>
          <p:nvPr/>
        </p:nvCxnSpPr>
        <p:spPr>
          <a:xfrm>
            <a:off x="5029675" y="4495500"/>
            <a:ext cx="686399" cy="0"/>
          </a:xfrm>
          <a:prstGeom prst="straightConnector1">
            <a:avLst/>
          </a:prstGeom>
          <a:noFill/>
          <a:ln w="19050" cap="flat" cmpd="sng">
            <a:solidFill>
              <a:schemeClr val="lt2"/>
            </a:solidFill>
            <a:prstDash val="solid"/>
            <a:round/>
            <a:headEnd type="none" w="med" len="med"/>
            <a:tailEnd type="none" w="med" len="med"/>
          </a:ln>
        </p:spPr>
      </p:cxnSp>
      <p:sp>
        <p:nvSpPr>
          <p:cNvPr id="42" name="Shape 42"/>
          <p:cNvSpPr txBox="1">
            <a:spLocks noGrp="1"/>
          </p:cNvSpPr>
          <p:nvPr>
            <p:ph type="title"/>
          </p:nvPr>
        </p:nvSpPr>
        <p:spPr>
          <a:xfrm>
            <a:off x="265500" y="1382350"/>
            <a:ext cx="4045199" cy="1333200"/>
          </a:xfrm>
          <a:prstGeom prst="rect">
            <a:avLst/>
          </a:prstGeom>
        </p:spPr>
        <p:txBody>
          <a:bodyPr lIns="91425" tIns="91425" rIns="91425" bIns="91425" anchor="b" anchorCtr="0"/>
          <a:lstStyle>
            <a:lvl1pPr lvl="0" algn="ctr">
              <a:spcBef>
                <a:spcPts val="0"/>
              </a:spcBef>
              <a:buClr>
                <a:schemeClr val="lt2"/>
              </a:buClr>
              <a:buSzPct val="100000"/>
              <a:defRPr sz="4200">
                <a:solidFill>
                  <a:schemeClr val="lt2"/>
                </a:solidFill>
              </a:defRPr>
            </a:lvl1pPr>
            <a:lvl2pPr lvl="1" algn="ctr">
              <a:spcBef>
                <a:spcPts val="0"/>
              </a:spcBef>
              <a:buClr>
                <a:schemeClr val="lt2"/>
              </a:buClr>
              <a:buSzPct val="100000"/>
              <a:defRPr sz="4200">
                <a:solidFill>
                  <a:schemeClr val="lt2"/>
                </a:solidFill>
              </a:defRPr>
            </a:lvl2pPr>
            <a:lvl3pPr lvl="2" algn="ctr">
              <a:spcBef>
                <a:spcPts val="0"/>
              </a:spcBef>
              <a:buClr>
                <a:schemeClr val="lt2"/>
              </a:buClr>
              <a:buSzPct val="100000"/>
              <a:defRPr sz="4200">
                <a:solidFill>
                  <a:schemeClr val="lt2"/>
                </a:solidFill>
              </a:defRPr>
            </a:lvl3pPr>
            <a:lvl4pPr lvl="3" algn="ctr">
              <a:spcBef>
                <a:spcPts val="0"/>
              </a:spcBef>
              <a:buClr>
                <a:schemeClr val="lt2"/>
              </a:buClr>
              <a:buSzPct val="100000"/>
              <a:defRPr sz="4200">
                <a:solidFill>
                  <a:schemeClr val="lt2"/>
                </a:solidFill>
              </a:defRPr>
            </a:lvl4pPr>
            <a:lvl5pPr lvl="4" algn="ctr">
              <a:spcBef>
                <a:spcPts val="0"/>
              </a:spcBef>
              <a:buClr>
                <a:schemeClr val="lt2"/>
              </a:buClr>
              <a:buSzPct val="100000"/>
              <a:defRPr sz="4200">
                <a:solidFill>
                  <a:schemeClr val="lt2"/>
                </a:solidFill>
              </a:defRPr>
            </a:lvl5pPr>
            <a:lvl6pPr lvl="5" algn="ctr">
              <a:spcBef>
                <a:spcPts val="0"/>
              </a:spcBef>
              <a:buClr>
                <a:schemeClr val="lt2"/>
              </a:buClr>
              <a:buSzPct val="100000"/>
              <a:defRPr sz="4200">
                <a:solidFill>
                  <a:schemeClr val="lt2"/>
                </a:solidFill>
              </a:defRPr>
            </a:lvl6pPr>
            <a:lvl7pPr lvl="6" algn="ctr">
              <a:spcBef>
                <a:spcPts val="0"/>
              </a:spcBef>
              <a:buClr>
                <a:schemeClr val="lt2"/>
              </a:buClr>
              <a:buSzPct val="100000"/>
              <a:defRPr sz="4200">
                <a:solidFill>
                  <a:schemeClr val="lt2"/>
                </a:solidFill>
              </a:defRPr>
            </a:lvl7pPr>
            <a:lvl8pPr lvl="7" algn="ctr">
              <a:spcBef>
                <a:spcPts val="0"/>
              </a:spcBef>
              <a:buClr>
                <a:schemeClr val="lt2"/>
              </a:buClr>
              <a:buSzPct val="100000"/>
              <a:defRPr sz="4200">
                <a:solidFill>
                  <a:schemeClr val="lt2"/>
                </a:solidFill>
              </a:defRPr>
            </a:lvl8pPr>
            <a:lvl9pPr lvl="8" algn="ctr">
              <a:spcBef>
                <a:spcPts val="0"/>
              </a:spcBef>
              <a:buClr>
                <a:schemeClr val="lt2"/>
              </a:buClr>
              <a:buSzPct val="100000"/>
              <a:defRPr sz="4200">
                <a:solidFill>
                  <a:schemeClr val="lt2"/>
                </a:solidFill>
              </a:defRPr>
            </a:lvl9pPr>
          </a:lstStyle>
          <a:p>
            <a:endParaRPr/>
          </a:p>
        </p:txBody>
      </p:sp>
      <p:sp>
        <p:nvSpPr>
          <p:cNvPr id="43" name="Shape 43"/>
          <p:cNvSpPr txBox="1">
            <a:spLocks noGrp="1"/>
          </p:cNvSpPr>
          <p:nvPr>
            <p:ph type="subTitle" idx="1"/>
          </p:nvPr>
        </p:nvSpPr>
        <p:spPr>
          <a:xfrm>
            <a:off x="265500" y="2769000"/>
            <a:ext cx="4045199" cy="13455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44" name="Shape 44"/>
          <p:cNvSpPr txBox="1">
            <a:spLocks noGrp="1"/>
          </p:cNvSpPr>
          <p:nvPr>
            <p:ph type="body" idx="2"/>
          </p:nvPr>
        </p:nvSpPr>
        <p:spPr>
          <a:xfrm>
            <a:off x="4939500" y="724200"/>
            <a:ext cx="3837000" cy="3695099"/>
          </a:xfrm>
          <a:prstGeom prst="rect">
            <a:avLst/>
          </a:prstGeom>
        </p:spPr>
        <p:txBody>
          <a:bodyPr lIns="91425" tIns="91425" rIns="91425" bIns="91425" anchor="ctr" anchorCtr="0"/>
          <a:lstStyle>
            <a:lvl1pPr lvl="0">
              <a:spcBef>
                <a:spcPts val="0"/>
              </a:spcBef>
              <a:buClr>
                <a:schemeClr val="accent1"/>
              </a:buClr>
              <a:defRPr>
                <a:solidFill>
                  <a:schemeClr val="accent1"/>
                </a:solidFill>
              </a:defRPr>
            </a:lvl1pPr>
            <a:lvl2pPr lvl="1">
              <a:spcBef>
                <a:spcPts val="0"/>
              </a:spcBef>
              <a:buClr>
                <a:schemeClr val="accent1"/>
              </a:buClr>
              <a:defRPr>
                <a:solidFill>
                  <a:schemeClr val="accent1"/>
                </a:solidFill>
              </a:defRPr>
            </a:lvl2pPr>
            <a:lvl3pPr lvl="2">
              <a:spcBef>
                <a:spcPts val="0"/>
              </a:spcBef>
              <a:buClr>
                <a:schemeClr val="accent1"/>
              </a:buClr>
              <a:defRPr>
                <a:solidFill>
                  <a:schemeClr val="accent1"/>
                </a:solidFill>
              </a:defRPr>
            </a:lvl3pPr>
            <a:lvl4pPr lvl="3">
              <a:spcBef>
                <a:spcPts val="0"/>
              </a:spcBef>
              <a:buClr>
                <a:schemeClr val="accent1"/>
              </a:buClr>
              <a:defRPr>
                <a:solidFill>
                  <a:schemeClr val="accent1"/>
                </a:solidFill>
              </a:defRPr>
            </a:lvl4pPr>
            <a:lvl5pPr lvl="4">
              <a:spcBef>
                <a:spcPts val="0"/>
              </a:spcBef>
              <a:buClr>
                <a:schemeClr val="accent1"/>
              </a:buClr>
              <a:defRPr>
                <a:solidFill>
                  <a:schemeClr val="accent1"/>
                </a:solidFill>
              </a:defRPr>
            </a:lvl5pPr>
            <a:lvl6pPr lvl="5">
              <a:spcBef>
                <a:spcPts val="0"/>
              </a:spcBef>
              <a:buClr>
                <a:schemeClr val="accent1"/>
              </a:buClr>
              <a:defRPr>
                <a:solidFill>
                  <a:schemeClr val="accent1"/>
                </a:solidFill>
              </a:defRPr>
            </a:lvl6pPr>
            <a:lvl7pPr lvl="6">
              <a:spcBef>
                <a:spcPts val="0"/>
              </a:spcBef>
              <a:buClr>
                <a:schemeClr val="accent1"/>
              </a:buClr>
              <a:defRPr>
                <a:solidFill>
                  <a:schemeClr val="accent1"/>
                </a:solidFill>
              </a:defRPr>
            </a:lvl7pPr>
            <a:lvl8pPr lvl="7">
              <a:spcBef>
                <a:spcPts val="0"/>
              </a:spcBef>
              <a:buClr>
                <a:schemeClr val="accent1"/>
              </a:buClr>
              <a:defRPr>
                <a:solidFill>
                  <a:schemeClr val="accent1"/>
                </a:solidFill>
              </a:defRPr>
            </a:lvl8pPr>
            <a:lvl9pPr lvl="8">
              <a:spcBef>
                <a:spcPts val="0"/>
              </a:spcBef>
              <a:buClr>
                <a:schemeClr val="accent1"/>
              </a:buClr>
              <a:defRPr>
                <a:solidFill>
                  <a:schemeClr val="accent1"/>
                </a:solidFill>
              </a:defRPr>
            </a:lvl9pPr>
          </a:lstStyle>
          <a:p>
            <a:endParaRPr/>
          </a:p>
        </p:txBody>
      </p:sp>
      <p:sp>
        <p:nvSpPr>
          <p:cNvPr id="45" name="Shape 45"/>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accent1"/>
                </a:solidFill>
              </a:rPr>
              <a:t>‹#›</a:t>
            </a:fld>
            <a:endParaRPr lang="en">
              <a:solidFill>
                <a:schemeClr val="accen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6"/>
        <p:cNvGrpSpPr/>
        <p:nvPr/>
      </p:nvGrpSpPr>
      <p:grpSpPr>
        <a:xfrm>
          <a:off x="0" y="0"/>
          <a:ext cx="0" cy="0"/>
          <a:chOff x="0" y="0"/>
          <a:chExt cx="0" cy="0"/>
        </a:xfrm>
      </p:grpSpPr>
      <p:sp>
        <p:nvSpPr>
          <p:cNvPr id="47" name="Shape 47"/>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48" name="Shape 48"/>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599" cy="613200"/>
          </a:xfrm>
          <a:prstGeom prst="rect">
            <a:avLst/>
          </a:prstGeom>
          <a:noFill/>
          <a:ln>
            <a:noFill/>
          </a:ln>
        </p:spPr>
        <p:txBody>
          <a:bodyPr lIns="91425" tIns="91425" rIns="91425" bIns="91425" anchor="t" anchorCtr="0"/>
          <a:lstStyle>
            <a:lvl1pPr lvl="0">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1pPr>
            <a:lvl2pPr lvl="1">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2pPr>
            <a:lvl3pPr lvl="2">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3pPr>
            <a:lvl4pPr lvl="3">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4pPr>
            <a:lvl5pPr lvl="4">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5pPr>
            <a:lvl6pPr lvl="5">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6pPr>
            <a:lvl7pPr lvl="6">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7pPr>
            <a:lvl8pPr lvl="7">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8pPr>
            <a:lvl9pPr lvl="8">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9pPr>
          </a:lstStyle>
          <a:p>
            <a:endParaRPr/>
          </a:p>
        </p:txBody>
      </p:sp>
      <p:sp>
        <p:nvSpPr>
          <p:cNvPr id="7" name="Shape 7"/>
          <p:cNvSpPr txBox="1">
            <a:spLocks noGrp="1"/>
          </p:cNvSpPr>
          <p:nvPr>
            <p:ph type="body" idx="1"/>
          </p:nvPr>
        </p:nvSpPr>
        <p:spPr>
          <a:xfrm>
            <a:off x="311700" y="1171600"/>
            <a:ext cx="8520599" cy="33972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1"/>
              </a:buClr>
              <a:buSzPct val="100000"/>
              <a:buFont typeface="Old Standard TT"/>
              <a:defRPr sz="1800">
                <a:solidFill>
                  <a:schemeClr val="dk1"/>
                </a:solidFill>
                <a:latin typeface="Old Standard TT"/>
                <a:ea typeface="Old Standard TT"/>
                <a:cs typeface="Old Standard TT"/>
                <a:sym typeface="Old Standard TT"/>
              </a:defRPr>
            </a:lvl1pPr>
            <a:lvl2pPr lvl="1">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2pPr>
            <a:lvl3pPr lvl="2">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3pPr>
            <a:lvl4pPr lvl="3">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4pPr>
            <a:lvl5pPr lvl="4">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5pPr>
            <a:lvl6pPr lvl="5">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6pPr>
            <a:lvl7pPr lvl="6">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7pPr>
            <a:lvl8pPr lvl="7">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8pPr>
            <a:lvl9pPr lvl="8">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9pPr>
          </a:lstStyle>
          <a:p>
            <a:endParaRPr/>
          </a:p>
        </p:txBody>
      </p:sp>
      <p:sp>
        <p:nvSpPr>
          <p:cNvPr id="8" name="Shape 8"/>
          <p:cNvSpPr txBox="1">
            <a:spLocks noGrp="1"/>
          </p:cNvSpPr>
          <p:nvPr>
            <p:ph type="sldNum" idx="12"/>
          </p:nvPr>
        </p:nvSpPr>
        <p:spPr>
          <a:xfrm>
            <a:off x="8472457" y="4663216"/>
            <a:ext cx="548699"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1"/>
                </a:solidFill>
                <a:latin typeface="Old Standard TT"/>
                <a:ea typeface="Old Standard TT"/>
                <a:cs typeface="Old Standard TT"/>
                <a:sym typeface="Old Standard TT"/>
              </a:rPr>
              <a:t>‹#›</a:t>
            </a:fld>
            <a:endParaRPr lang="en" sz="1000">
              <a:solidFill>
                <a:schemeClr val="dk1"/>
              </a:solidFill>
              <a:latin typeface="Old Standard TT"/>
              <a:ea typeface="Old Standard TT"/>
              <a:cs typeface="Old Standard TT"/>
              <a:sym typeface="Old Standard TT"/>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hyperlink" Target="https://en.wikipedia.org/wiki/Cinnamaldehyde" TargetMode="External"/><Relationship Id="rId18" Type="http://schemas.openxmlformats.org/officeDocument/2006/relationships/hyperlink" Target="http://precisionhomeinspectors.com/formaldehyde-2/" TargetMode="External"/><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hyperlink" Target="https://authoritynutrition.com/9-proven-benefits-of-almonds/" TargetMode="External"/><Relationship Id="rId17" Type="http://schemas.openxmlformats.org/officeDocument/2006/relationships/hyperlink" Target="https://commons.wikimedia.org/wiki/File:Formaldehyde-2D.svg" TargetMode="External"/><Relationship Id="rId2" Type="http://schemas.openxmlformats.org/officeDocument/2006/relationships/notesSlide" Target="../notesSlides/notesSlide11.xml"/><Relationship Id="rId16" Type="http://schemas.openxmlformats.org/officeDocument/2006/relationships/hyperlink" Target="http://www.petpoisonhelpline.com/poison/metaldehyde/" TargetMode="External"/><Relationship Id="rId1" Type="http://schemas.openxmlformats.org/officeDocument/2006/relationships/slideLayout" Target="../slideLayouts/slideLayout4.xml"/><Relationship Id="rId6" Type="http://schemas.openxmlformats.org/officeDocument/2006/relationships/image" Target="../media/image17.png"/><Relationship Id="rId11" Type="http://schemas.openxmlformats.org/officeDocument/2006/relationships/hyperlink" Target="http://www.sigmaaldrich.com/catalog/product/aldrich/418099?lang=en&amp;region=US" TargetMode="External"/><Relationship Id="rId5" Type="http://schemas.openxmlformats.org/officeDocument/2006/relationships/image" Target="../media/image16.png"/><Relationship Id="rId15" Type="http://schemas.openxmlformats.org/officeDocument/2006/relationships/hyperlink" Target="http://www.toxipedia.org/display/toxipedia/Metaldehyde" TargetMode="External"/><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hyperlink" Target="http://supplyist.com/product/cinnamon-cassia-qinnamon-tarcin-ground-powdered-bark-sticks/"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hyperlink" Target="http://www.sigmaaldrich.com/catalog/product/aldrich/124931?lang=en&amp;region=US" TargetMode="External"/><Relationship Id="rId18" Type="http://schemas.openxmlformats.org/officeDocument/2006/relationships/hyperlink" Target="https://doc.ro/un-nou-studiu-identifica-prevalenta-globala-a-genotipurilor-hepatitei-c" TargetMode="External"/><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hyperlink" Target="http://testosteroneboosteradvice.com/six-star-testosterone-booster/six-star-testosterone-booster-5/" TargetMode="External"/><Relationship Id="rId17" Type="http://schemas.openxmlformats.org/officeDocument/2006/relationships/hyperlink" Target="https://en.wikipedia.org/wiki/Micronized_progesterone" TargetMode="External"/><Relationship Id="rId2" Type="http://schemas.openxmlformats.org/officeDocument/2006/relationships/notesSlide" Target="../notesSlides/notesSlide12.xml"/><Relationship Id="rId16" Type="http://schemas.openxmlformats.org/officeDocument/2006/relationships/hyperlink" Target="http://www.zoya.com/content/category/Nail_Polish_Remover.html" TargetMode="External"/><Relationship Id="rId1" Type="http://schemas.openxmlformats.org/officeDocument/2006/relationships/slideLayout" Target="../slideLayouts/slideLayout4.xml"/><Relationship Id="rId6" Type="http://schemas.openxmlformats.org/officeDocument/2006/relationships/image" Target="../media/image25.png"/><Relationship Id="rId11" Type="http://schemas.openxmlformats.org/officeDocument/2006/relationships/hyperlink" Target="https://en.wikipedia.org/wiki/Testosterone" TargetMode="External"/><Relationship Id="rId5" Type="http://schemas.openxmlformats.org/officeDocument/2006/relationships/image" Target="../media/image24.png"/><Relationship Id="rId15" Type="http://schemas.openxmlformats.org/officeDocument/2006/relationships/hyperlink" Target="http://www.sigmaaldrich.com/catalog/product/sial/439126?lang=en&amp;region=US" TargetMode="External"/><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 Id="rId14" Type="http://schemas.openxmlformats.org/officeDocument/2006/relationships/hyperlink" Target="http://www.almanaturals.net/spearmint"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hyperlink" Target="https://commons.wikimedia.org/wiki/File:Carboxylate-canonical-forms.png"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hyperlink" Target="https://www.studyblue.com/notes/note/n/ch-19-common-names-for-carboxylic-acids/deck/5390855" TargetMode="External"/><Relationship Id="rId5" Type="http://schemas.openxmlformats.org/officeDocument/2006/relationships/hyperlink" Target="https://www.boundless.com/chemistry/textbooks/boundless-chemistry-textbook/organic-chemistry-23/functional-group-names-properties-and-reactions-166/aldehydes-and-ketones-640-3672/" TargetMode="External"/><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2" Type="http://schemas.openxmlformats.org/officeDocument/2006/relationships/hyperlink" Target="http://chem.libretexts.org/?title=Core/Organic_Chemistry/Aldehydes_and_Ketones/Nomenclature_of_Aldehydes_%26_Ketones"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hyperlink" Target="http://www.trc-canada.com/product-detail/?CatNum=P336050" TargetMode="External"/><Relationship Id="rId13" Type="http://schemas.openxmlformats.org/officeDocument/2006/relationships/hyperlink" Target="http://www.science.oregonstate.edu/~gablek/CH535/pentanones.htm" TargetMode="External"/><Relationship Id="rId18" Type="http://schemas.openxmlformats.org/officeDocument/2006/relationships/hyperlink" Target="http://supplyist.com/product/cinnamon-cassia-qinnamon-tarcin-ground-powdered-bark-sticks/" TargetMode="External"/><Relationship Id="rId26" Type="http://schemas.openxmlformats.org/officeDocument/2006/relationships/hyperlink" Target="http://www.almanaturals.net/spearmint" TargetMode="External"/><Relationship Id="rId3" Type="http://schemas.openxmlformats.org/officeDocument/2006/relationships/hyperlink" Target="https://commons.wikimedia.org/wiki/File:Ketone-general.png" TargetMode="External"/><Relationship Id="rId21" Type="http://schemas.openxmlformats.org/officeDocument/2006/relationships/hyperlink" Target="https://commons.wikimedia.org/wiki/File:Formaldehyde-2D.svg" TargetMode="External"/><Relationship Id="rId7" Type="http://schemas.openxmlformats.org/officeDocument/2006/relationships/hyperlink" Target="https://commons.wikimedia.org/wiki/File:2-Methylpropanal_structural_formula.png" TargetMode="External"/><Relationship Id="rId12" Type="http://schemas.openxmlformats.org/officeDocument/2006/relationships/hyperlink" Target="http://wtt-pro.nist.gov/wtt-pro/index.html?cmp=2-pentanone" TargetMode="External"/><Relationship Id="rId17" Type="http://schemas.openxmlformats.org/officeDocument/2006/relationships/hyperlink" Target="https://en.wikipedia.org/wiki/Cinnamaldehyde" TargetMode="External"/><Relationship Id="rId25" Type="http://schemas.openxmlformats.org/officeDocument/2006/relationships/hyperlink" Target="http://www.sigmaaldrich.com/catalog/product/aldrich/124931?lang=en&amp;region=US" TargetMode="External"/><Relationship Id="rId2" Type="http://schemas.openxmlformats.org/officeDocument/2006/relationships/hyperlink" Target="https://www.boundless.com/chemistry/textbooks/boundless-chemistry-textbook/organic-chemistry-23/functional-group-names-properties-and-reactions-166/aldehydes-and-ketones-640-3672/" TargetMode="External"/><Relationship Id="rId16" Type="http://schemas.openxmlformats.org/officeDocument/2006/relationships/hyperlink" Target="https://authoritynutrition.com/9-proven-benefits-of-almonds/" TargetMode="External"/><Relationship Id="rId20" Type="http://schemas.openxmlformats.org/officeDocument/2006/relationships/hyperlink" Target="http://www.petpoisonhelpline.com/poison/metaldehyde/" TargetMode="External"/><Relationship Id="rId29" Type="http://schemas.openxmlformats.org/officeDocument/2006/relationships/hyperlink" Target="https://en.wikipedia.org/wiki/Micronized_progesterone" TargetMode="External"/><Relationship Id="rId1" Type="http://schemas.openxmlformats.org/officeDocument/2006/relationships/slideLayout" Target="../slideLayouts/slideLayout4.xml"/><Relationship Id="rId6" Type="http://schemas.openxmlformats.org/officeDocument/2006/relationships/hyperlink" Target="http://www.meritnation.com/ask-answer/question/draw-the-structure-of-propanal/carbon-and-its-compounds/6897705" TargetMode="External"/><Relationship Id="rId11" Type="http://schemas.openxmlformats.org/officeDocument/2006/relationships/hyperlink" Target="http://www.guidechem.com/cas-332/33242-79-4.html" TargetMode="External"/><Relationship Id="rId24" Type="http://schemas.openxmlformats.org/officeDocument/2006/relationships/hyperlink" Target="http://testosteroneboosteradvice.com/six-star-testosterone-booster/six-star-testosterone-booster-5/" TargetMode="External"/><Relationship Id="rId32" Type="http://schemas.openxmlformats.org/officeDocument/2006/relationships/hyperlink" Target="https://commons.wikimedia.org/wiki/File:Carboxylate-canonical-forms.png" TargetMode="External"/><Relationship Id="rId5" Type="http://schemas.openxmlformats.org/officeDocument/2006/relationships/hyperlink" Target="http://www.meritnation.com/ask-answer/question/draw-two-possible-isomers-of-compound-with-molecular-formula/carbon-and-its-compounds/10048989" TargetMode="External"/><Relationship Id="rId15" Type="http://schemas.openxmlformats.org/officeDocument/2006/relationships/hyperlink" Target="http://www.sigmaaldrich.com/catalog/product/aldrich/418099?lang=en&amp;region=US" TargetMode="External"/><Relationship Id="rId23" Type="http://schemas.openxmlformats.org/officeDocument/2006/relationships/hyperlink" Target="https://en.wikipedia.org/wiki/Testosterone" TargetMode="External"/><Relationship Id="rId28" Type="http://schemas.openxmlformats.org/officeDocument/2006/relationships/hyperlink" Target="http://www.zoya.com/content/category/Nail_Polish_Remover.html" TargetMode="External"/><Relationship Id="rId10" Type="http://schemas.openxmlformats.org/officeDocument/2006/relationships/hyperlink" Target="http://www.prepchem.com/synthesis-of-2-chloro-3-phenylpropanal/" TargetMode="External"/><Relationship Id="rId19" Type="http://schemas.openxmlformats.org/officeDocument/2006/relationships/hyperlink" Target="http://www.toxipedia.org/display/toxipedia/Metaldehyde" TargetMode="External"/><Relationship Id="rId31" Type="http://schemas.openxmlformats.org/officeDocument/2006/relationships/hyperlink" Target="https://www.studyblue.com/notes/note/n/ch-19-common-names-for-carboxylic-acids/deck/5390855" TargetMode="External"/><Relationship Id="rId4" Type="http://schemas.openxmlformats.org/officeDocument/2006/relationships/hyperlink" Target="http://www.worldofchemicals.com/chemicals/chemical-properties/propane.html" TargetMode="External"/><Relationship Id="rId9" Type="http://schemas.openxmlformats.org/officeDocument/2006/relationships/hyperlink" Target="http://www.chemspider.com/Chemical-Structure.55778.html" TargetMode="External"/><Relationship Id="rId14" Type="http://schemas.openxmlformats.org/officeDocument/2006/relationships/hyperlink" Target="http://wtt-pro.nist.gov/wtt-pro/index.html?cmp=3-ethyl-4-methyl-2-pentanone" TargetMode="External"/><Relationship Id="rId22" Type="http://schemas.openxmlformats.org/officeDocument/2006/relationships/hyperlink" Target="http://precisionhomeinspectors.com/formaldehyde-2/" TargetMode="External"/><Relationship Id="rId27" Type="http://schemas.openxmlformats.org/officeDocument/2006/relationships/hyperlink" Target="http://www.sigmaaldrich.com/catalog/product/sial/439126?lang=en&amp;region=US" TargetMode="External"/><Relationship Id="rId30" Type="http://schemas.openxmlformats.org/officeDocument/2006/relationships/hyperlink" Target="https://doc.ro/un-nou-studiu-identifica-prevalenta-globala-a-genotipurilor-hepatitei-c"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https://commons.wikimedia.org/wiki/File:Ketone-general.png" TargetMode="External"/><Relationship Id="rId5" Type="http://schemas.openxmlformats.org/officeDocument/2006/relationships/hyperlink" Target="https://www.boundless.com/chemistry/textbooks/boundless-chemistry-textbook/organic-chemistry-23/functional-group-names-properties-and-reactions-166/aldehydes-and-ketones-640-3672/" TargetMode="Externa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8" Type="http://schemas.openxmlformats.org/officeDocument/2006/relationships/hyperlink" Target="http://www.meritnation.com/ask-answer/question/draw-the-structure-of-propanal/carbon-and-its-compounds/6897705" TargetMode="External"/><Relationship Id="rId3" Type="http://schemas.openxmlformats.org/officeDocument/2006/relationships/image" Target="../media/image3.png"/><Relationship Id="rId7" Type="http://schemas.openxmlformats.org/officeDocument/2006/relationships/hyperlink" Target="http://www.meritnation.com/ask-answer/question/draw-two-possible-isomers-of-compound-with-molecular-formula/carbon-and-its-compounds/10048989"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hyperlink" Target="http://www.worldofchemicals.com/chemicals/chemical-properties/propane.html" TargetMode="Externa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hyperlink" Target="https://commons.wikimedia.org/wiki/File:2-Methylpropanal_structural_formula.png" TargetMode="External"/><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hyperlink" Target="http://www.guidechem.com/cas-332/33242-79-4.html"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9.png"/><Relationship Id="rId11" Type="http://schemas.openxmlformats.org/officeDocument/2006/relationships/hyperlink" Target="http://www.prepchem.com/synthesis-of-2-chloro-3-phenylpropanal/" TargetMode="External"/><Relationship Id="rId5" Type="http://schemas.openxmlformats.org/officeDocument/2006/relationships/image" Target="../media/image8.png"/><Relationship Id="rId10" Type="http://schemas.openxmlformats.org/officeDocument/2006/relationships/hyperlink" Target="http://www.chemspider.com/Chemical-Structure.55778.html" TargetMode="External"/><Relationship Id="rId4" Type="http://schemas.openxmlformats.org/officeDocument/2006/relationships/image" Target="../media/image7.png"/><Relationship Id="rId9" Type="http://schemas.openxmlformats.org/officeDocument/2006/relationships/hyperlink" Target="http://www.trc-canada.com/product-detail/?CatNum=P336050"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wtt-pro.nist.gov/wtt-pro/index.html?cmp=3-ethyl-4-methyl-2-pentanone" TargetMode="External"/><Relationship Id="rId3" Type="http://schemas.openxmlformats.org/officeDocument/2006/relationships/image" Target="../media/image11.png"/><Relationship Id="rId7" Type="http://schemas.openxmlformats.org/officeDocument/2006/relationships/hyperlink" Target="http://www.science.oregonstate.edu/~gablek/CH535/pentanones.htm"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hyperlink" Target="http://wtt-pro.nist.gov/wtt-pro/index.html?cmp=2-pentanone" TargetMode="Externa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ctrTitle"/>
          </p:nvPr>
        </p:nvSpPr>
        <p:spPr>
          <a:xfrm>
            <a:off x="512700" y="1893300"/>
            <a:ext cx="8118599" cy="1522800"/>
          </a:xfrm>
          <a:prstGeom prst="rect">
            <a:avLst/>
          </a:prstGeom>
        </p:spPr>
        <p:txBody>
          <a:bodyPr lIns="91425" tIns="91425" rIns="91425" bIns="91425" anchor="b" anchorCtr="0">
            <a:noAutofit/>
          </a:bodyPr>
          <a:lstStyle/>
          <a:p>
            <a:pPr lvl="0">
              <a:spcBef>
                <a:spcPts val="0"/>
              </a:spcBef>
              <a:buNone/>
            </a:pPr>
            <a:r>
              <a:rPr lang="en"/>
              <a:t>Aldehydes and Ketones</a:t>
            </a:r>
          </a:p>
        </p:txBody>
      </p:sp>
      <p:sp>
        <p:nvSpPr>
          <p:cNvPr id="60" name="Shape 60"/>
          <p:cNvSpPr txBox="1">
            <a:spLocks noGrp="1"/>
          </p:cNvSpPr>
          <p:nvPr>
            <p:ph type="subTitle" idx="1"/>
          </p:nvPr>
        </p:nvSpPr>
        <p:spPr>
          <a:xfrm>
            <a:off x="512700" y="3840639"/>
            <a:ext cx="8118599" cy="787499"/>
          </a:xfrm>
          <a:prstGeom prst="rect">
            <a:avLst/>
          </a:prstGeom>
        </p:spPr>
        <p:txBody>
          <a:bodyPr lIns="91425" tIns="91425" rIns="91425" bIns="91425" anchor="t" anchorCtr="0">
            <a:noAutofit/>
          </a:bodyPr>
          <a:lstStyle/>
          <a:p>
            <a:pPr lvl="0">
              <a:spcBef>
                <a:spcPts val="0"/>
              </a:spcBef>
              <a:buNone/>
            </a:pPr>
            <a:r>
              <a:rPr lang="en"/>
              <a:t>By Mackenzie Venator, Graham Gourley, and David Petitpas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txBox="1">
            <a:spLocks noGrp="1"/>
          </p:cNvSpPr>
          <p:nvPr>
            <p:ph type="title"/>
          </p:nvPr>
        </p:nvSpPr>
        <p:spPr>
          <a:xfrm>
            <a:off x="-27225" y="1458550"/>
            <a:ext cx="4607700" cy="1333200"/>
          </a:xfrm>
          <a:prstGeom prst="rect">
            <a:avLst/>
          </a:prstGeom>
        </p:spPr>
        <p:txBody>
          <a:bodyPr lIns="91425" tIns="91425" rIns="91425" bIns="91425" anchor="b" anchorCtr="0">
            <a:noAutofit/>
          </a:bodyPr>
          <a:lstStyle/>
          <a:p>
            <a:pPr lvl="0" rtl="0">
              <a:spcBef>
                <a:spcPts val="0"/>
              </a:spcBef>
              <a:buNone/>
            </a:pPr>
            <a:r>
              <a:rPr lang="en" sz="3600"/>
              <a:t>Uses and Occurrences</a:t>
            </a:r>
          </a:p>
        </p:txBody>
      </p:sp>
      <p:sp>
        <p:nvSpPr>
          <p:cNvPr id="125" name="Shape 125"/>
          <p:cNvSpPr txBox="1">
            <a:spLocks noGrp="1"/>
          </p:cNvSpPr>
          <p:nvPr>
            <p:ph type="subTitle" idx="1"/>
          </p:nvPr>
        </p:nvSpPr>
        <p:spPr>
          <a:xfrm>
            <a:off x="265500" y="2769000"/>
            <a:ext cx="4045200" cy="1345500"/>
          </a:xfrm>
          <a:prstGeom prst="rect">
            <a:avLst/>
          </a:prstGeom>
        </p:spPr>
        <p:txBody>
          <a:bodyPr lIns="91425" tIns="91425" rIns="91425" bIns="91425" anchor="t" anchorCtr="0">
            <a:noAutofit/>
          </a:bodyPr>
          <a:lstStyle/>
          <a:p>
            <a:pPr lvl="0" rtl="0">
              <a:spcBef>
                <a:spcPts val="0"/>
              </a:spcBef>
              <a:buNone/>
            </a:pPr>
            <a:r>
              <a:rPr lang="en"/>
              <a:t>di aldeidi e chetoni!</a:t>
            </a:r>
          </a:p>
        </p:txBody>
      </p:sp>
      <p:sp>
        <p:nvSpPr>
          <p:cNvPr id="126" name="Shape 126"/>
          <p:cNvSpPr txBox="1">
            <a:spLocks noGrp="1"/>
          </p:cNvSpPr>
          <p:nvPr>
            <p:ph type="body" idx="2"/>
          </p:nvPr>
        </p:nvSpPr>
        <p:spPr>
          <a:xfrm>
            <a:off x="4939500" y="648000"/>
            <a:ext cx="3837000" cy="3695100"/>
          </a:xfrm>
          <a:prstGeom prst="rect">
            <a:avLst/>
          </a:prstGeom>
        </p:spPr>
        <p:txBody>
          <a:bodyPr lIns="91425" tIns="91425" rIns="91425" bIns="91425" anchor="ctr" anchorCtr="0">
            <a:noAutofit/>
          </a:bodyPr>
          <a:lstStyle/>
          <a:p>
            <a:pPr marL="457200" lvl="0" indent="-368300" rtl="0">
              <a:spcBef>
                <a:spcPts val="0"/>
              </a:spcBef>
              <a:buSzPct val="100000"/>
            </a:pPr>
            <a:r>
              <a:rPr lang="en" sz="2200" dirty="0"/>
              <a:t>- Uses for aldehydes and ketones can be both extracted from nature and produced in industry.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rtl="0">
              <a:spcBef>
                <a:spcPts val="0"/>
              </a:spcBef>
              <a:buNone/>
            </a:pPr>
            <a:r>
              <a:rPr lang="en"/>
              <a:t>Aldehyde Uses </a:t>
            </a:r>
          </a:p>
        </p:txBody>
      </p:sp>
      <p:sp>
        <p:nvSpPr>
          <p:cNvPr id="132" name="Shape 132"/>
          <p:cNvSpPr txBox="1">
            <a:spLocks noGrp="1"/>
          </p:cNvSpPr>
          <p:nvPr>
            <p:ph type="body" idx="1"/>
          </p:nvPr>
        </p:nvSpPr>
        <p:spPr>
          <a:xfrm>
            <a:off x="270604" y="1081750"/>
            <a:ext cx="3999900" cy="3397200"/>
          </a:xfrm>
          <a:prstGeom prst="rect">
            <a:avLst/>
          </a:prstGeom>
        </p:spPr>
        <p:txBody>
          <a:bodyPr lIns="91425" tIns="91425" rIns="91425" bIns="91425" anchor="t" anchorCtr="0">
            <a:noAutofit/>
          </a:bodyPr>
          <a:lstStyle/>
          <a:p>
            <a:pPr lvl="0" rtl="0">
              <a:spcBef>
                <a:spcPts val="0"/>
              </a:spcBef>
              <a:buNone/>
            </a:pPr>
            <a:r>
              <a:rPr lang="en" sz="2000" dirty="0"/>
              <a:t>- Aldehydes tend to have pleasant odors, particularly those in which the R substituent group is aromatic. An example of this can be found in cinnamon, which gets its aroma from the aldehyde known as cinnamaldehyde. We also see examples of aldehydes in almond flavouring (benzaldehyde), pesticides (metaldehyde), and vaccines (formaldehyde).</a:t>
            </a:r>
          </a:p>
        </p:txBody>
      </p:sp>
      <p:pic>
        <p:nvPicPr>
          <p:cNvPr id="133" name="Shape 133"/>
          <p:cNvPicPr preferRelativeResize="0"/>
          <p:nvPr/>
        </p:nvPicPr>
        <p:blipFill>
          <a:blip r:embed="rId3">
            <a:alphaModFix amt="65000"/>
          </a:blip>
          <a:stretch>
            <a:fillRect/>
          </a:stretch>
        </p:blipFill>
        <p:spPr>
          <a:xfrm>
            <a:off x="4448212" y="-7925"/>
            <a:ext cx="2211588" cy="2000953"/>
          </a:xfrm>
          <a:prstGeom prst="rect">
            <a:avLst/>
          </a:prstGeom>
          <a:noFill/>
          <a:ln>
            <a:noFill/>
          </a:ln>
        </p:spPr>
      </p:pic>
      <p:pic>
        <p:nvPicPr>
          <p:cNvPr id="134" name="Shape 134" descr="almond.png"/>
          <p:cNvPicPr preferRelativeResize="0"/>
          <p:nvPr/>
        </p:nvPicPr>
        <p:blipFill>
          <a:blip r:embed="rId4">
            <a:alphaModFix/>
          </a:blip>
          <a:stretch>
            <a:fillRect/>
          </a:stretch>
        </p:blipFill>
        <p:spPr>
          <a:xfrm>
            <a:off x="5357174" y="944499"/>
            <a:ext cx="1547600" cy="1547600"/>
          </a:xfrm>
          <a:prstGeom prst="rect">
            <a:avLst/>
          </a:prstGeom>
          <a:noFill/>
          <a:ln>
            <a:noFill/>
          </a:ln>
        </p:spPr>
      </p:pic>
      <p:pic>
        <p:nvPicPr>
          <p:cNvPr id="135" name="Shape 135"/>
          <p:cNvPicPr preferRelativeResize="0"/>
          <p:nvPr/>
        </p:nvPicPr>
        <p:blipFill>
          <a:blip r:embed="rId5">
            <a:alphaModFix/>
          </a:blip>
          <a:stretch>
            <a:fillRect/>
          </a:stretch>
        </p:blipFill>
        <p:spPr>
          <a:xfrm>
            <a:off x="6796425" y="137250"/>
            <a:ext cx="2211574" cy="1333145"/>
          </a:xfrm>
          <a:prstGeom prst="rect">
            <a:avLst/>
          </a:prstGeom>
          <a:noFill/>
          <a:ln>
            <a:noFill/>
          </a:ln>
        </p:spPr>
      </p:pic>
      <p:pic>
        <p:nvPicPr>
          <p:cNvPr id="136" name="Shape 136" descr="cinnamon.png"/>
          <p:cNvPicPr preferRelativeResize="0"/>
          <p:nvPr/>
        </p:nvPicPr>
        <p:blipFill>
          <a:blip r:embed="rId6">
            <a:alphaModFix/>
          </a:blip>
          <a:stretch>
            <a:fillRect/>
          </a:stretch>
        </p:blipFill>
        <p:spPr>
          <a:xfrm>
            <a:off x="7646975" y="1020700"/>
            <a:ext cx="1315500" cy="923975"/>
          </a:xfrm>
          <a:prstGeom prst="rect">
            <a:avLst/>
          </a:prstGeom>
          <a:noFill/>
          <a:ln>
            <a:noFill/>
          </a:ln>
        </p:spPr>
      </p:pic>
      <p:pic>
        <p:nvPicPr>
          <p:cNvPr id="137" name="Shape 137"/>
          <p:cNvPicPr preferRelativeResize="0"/>
          <p:nvPr/>
        </p:nvPicPr>
        <p:blipFill>
          <a:blip r:embed="rId7">
            <a:alphaModFix/>
          </a:blip>
          <a:stretch>
            <a:fillRect/>
          </a:stretch>
        </p:blipFill>
        <p:spPr>
          <a:xfrm>
            <a:off x="7530925" y="3554637"/>
            <a:ext cx="1547599" cy="1463190"/>
          </a:xfrm>
          <a:prstGeom prst="rect">
            <a:avLst/>
          </a:prstGeom>
          <a:noFill/>
          <a:ln>
            <a:noFill/>
          </a:ln>
        </p:spPr>
      </p:pic>
      <p:pic>
        <p:nvPicPr>
          <p:cNvPr id="138" name="Shape 138"/>
          <p:cNvPicPr preferRelativeResize="0"/>
          <p:nvPr/>
        </p:nvPicPr>
        <p:blipFill>
          <a:blip r:embed="rId8">
            <a:alphaModFix/>
          </a:blip>
          <a:stretch>
            <a:fillRect/>
          </a:stretch>
        </p:blipFill>
        <p:spPr>
          <a:xfrm>
            <a:off x="4733829" y="2895370"/>
            <a:ext cx="2287224" cy="1877750"/>
          </a:xfrm>
          <a:prstGeom prst="rect">
            <a:avLst/>
          </a:prstGeom>
          <a:noFill/>
          <a:ln>
            <a:noFill/>
          </a:ln>
        </p:spPr>
      </p:pic>
      <p:pic>
        <p:nvPicPr>
          <p:cNvPr id="139" name="Shape 139"/>
          <p:cNvPicPr preferRelativeResize="0"/>
          <p:nvPr/>
        </p:nvPicPr>
        <p:blipFill>
          <a:blip r:embed="rId9">
            <a:alphaModFix/>
          </a:blip>
          <a:stretch>
            <a:fillRect/>
          </a:stretch>
        </p:blipFill>
        <p:spPr>
          <a:xfrm>
            <a:off x="7203321" y="2264189"/>
            <a:ext cx="1864547" cy="1333149"/>
          </a:xfrm>
          <a:prstGeom prst="rect">
            <a:avLst/>
          </a:prstGeom>
          <a:noFill/>
          <a:ln>
            <a:noFill/>
          </a:ln>
        </p:spPr>
      </p:pic>
      <p:pic>
        <p:nvPicPr>
          <p:cNvPr id="4098" name="Picture 2" descr="Image result for metaldehyd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93267" y="3821714"/>
            <a:ext cx="2084174" cy="138944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798368" y="1110421"/>
            <a:ext cx="513282" cy="307777"/>
          </a:xfrm>
          <a:prstGeom prst="rect">
            <a:avLst/>
          </a:prstGeom>
          <a:noFill/>
        </p:spPr>
        <p:txBody>
          <a:bodyPr wrap="none" rtlCol="0">
            <a:spAutoFit/>
          </a:bodyPr>
          <a:lstStyle/>
          <a:p>
            <a:r>
              <a:rPr lang="en-CA" dirty="0">
                <a:hlinkClick r:id="rId11"/>
              </a:rPr>
              <a:t>Link</a:t>
            </a:r>
            <a:endParaRPr lang="en-CA" dirty="0"/>
          </a:p>
        </p:txBody>
      </p:sp>
      <p:sp>
        <p:nvSpPr>
          <p:cNvPr id="3" name="Rectangle 2"/>
          <p:cNvSpPr/>
          <p:nvPr/>
        </p:nvSpPr>
        <p:spPr>
          <a:xfrm>
            <a:off x="5680857" y="2097720"/>
            <a:ext cx="4572000" cy="307777"/>
          </a:xfrm>
          <a:prstGeom prst="rect">
            <a:avLst/>
          </a:prstGeom>
        </p:spPr>
        <p:txBody>
          <a:bodyPr>
            <a:spAutoFit/>
          </a:bodyPr>
          <a:lstStyle/>
          <a:p>
            <a:r>
              <a:rPr lang="en-CA" dirty="0">
                <a:hlinkClick r:id="rId12"/>
              </a:rPr>
              <a:t>Link</a:t>
            </a:r>
            <a:endParaRPr lang="en-CA" dirty="0"/>
          </a:p>
        </p:txBody>
      </p:sp>
      <p:sp>
        <p:nvSpPr>
          <p:cNvPr id="4" name="Rectangle 3"/>
          <p:cNvSpPr/>
          <p:nvPr/>
        </p:nvSpPr>
        <p:spPr>
          <a:xfrm>
            <a:off x="6946680" y="866811"/>
            <a:ext cx="513282" cy="307777"/>
          </a:xfrm>
          <a:prstGeom prst="rect">
            <a:avLst/>
          </a:prstGeom>
        </p:spPr>
        <p:txBody>
          <a:bodyPr wrap="none">
            <a:spAutoFit/>
          </a:bodyPr>
          <a:lstStyle/>
          <a:p>
            <a:r>
              <a:rPr lang="en-CA" dirty="0">
                <a:hlinkClick r:id="rId13"/>
              </a:rPr>
              <a:t>Link</a:t>
            </a:r>
            <a:endParaRPr lang="en-CA" dirty="0"/>
          </a:p>
        </p:txBody>
      </p:sp>
      <p:sp>
        <p:nvSpPr>
          <p:cNvPr id="5" name="Rectangle 4"/>
          <p:cNvSpPr/>
          <p:nvPr/>
        </p:nvSpPr>
        <p:spPr>
          <a:xfrm>
            <a:off x="7449802" y="1636864"/>
            <a:ext cx="4572000" cy="307777"/>
          </a:xfrm>
          <a:prstGeom prst="rect">
            <a:avLst/>
          </a:prstGeom>
        </p:spPr>
        <p:txBody>
          <a:bodyPr>
            <a:spAutoFit/>
          </a:bodyPr>
          <a:lstStyle/>
          <a:p>
            <a:r>
              <a:rPr lang="en-CA" dirty="0">
                <a:hlinkClick r:id="rId14"/>
              </a:rPr>
              <a:t>Link</a:t>
            </a:r>
            <a:endParaRPr lang="en-CA" dirty="0"/>
          </a:p>
        </p:txBody>
      </p:sp>
      <p:sp>
        <p:nvSpPr>
          <p:cNvPr id="6" name="Rectangle 5"/>
          <p:cNvSpPr/>
          <p:nvPr/>
        </p:nvSpPr>
        <p:spPr>
          <a:xfrm>
            <a:off x="5619095" y="3667825"/>
            <a:ext cx="513282" cy="307777"/>
          </a:xfrm>
          <a:prstGeom prst="rect">
            <a:avLst/>
          </a:prstGeom>
        </p:spPr>
        <p:txBody>
          <a:bodyPr wrap="none">
            <a:spAutoFit/>
          </a:bodyPr>
          <a:lstStyle/>
          <a:p>
            <a:r>
              <a:rPr lang="en-CA" dirty="0">
                <a:hlinkClick r:id="rId15"/>
              </a:rPr>
              <a:t>Link</a:t>
            </a:r>
            <a:endParaRPr lang="en-CA" dirty="0"/>
          </a:p>
        </p:txBody>
      </p:sp>
      <p:sp>
        <p:nvSpPr>
          <p:cNvPr id="7" name="Rectangle 6"/>
          <p:cNvSpPr/>
          <p:nvPr/>
        </p:nvSpPr>
        <p:spPr>
          <a:xfrm>
            <a:off x="4058718" y="4783280"/>
            <a:ext cx="513282" cy="307777"/>
          </a:xfrm>
          <a:prstGeom prst="rect">
            <a:avLst/>
          </a:prstGeom>
        </p:spPr>
        <p:txBody>
          <a:bodyPr wrap="none">
            <a:spAutoFit/>
          </a:bodyPr>
          <a:lstStyle/>
          <a:p>
            <a:r>
              <a:rPr lang="en-CA" dirty="0">
                <a:hlinkClick r:id="rId16"/>
              </a:rPr>
              <a:t>Link</a:t>
            </a:r>
            <a:endParaRPr lang="en-CA" dirty="0"/>
          </a:p>
        </p:txBody>
      </p:sp>
      <p:sp>
        <p:nvSpPr>
          <p:cNvPr id="8" name="Rectangle 7"/>
          <p:cNvSpPr/>
          <p:nvPr/>
        </p:nvSpPr>
        <p:spPr>
          <a:xfrm>
            <a:off x="8056880" y="4592589"/>
            <a:ext cx="4572000" cy="307777"/>
          </a:xfrm>
          <a:prstGeom prst="rect">
            <a:avLst/>
          </a:prstGeom>
        </p:spPr>
        <p:txBody>
          <a:bodyPr>
            <a:spAutoFit/>
          </a:bodyPr>
          <a:lstStyle/>
          <a:p>
            <a:r>
              <a:rPr lang="en-CA" dirty="0">
                <a:hlinkClick r:id="rId17"/>
              </a:rPr>
              <a:t>Link</a:t>
            </a:r>
            <a:endParaRPr lang="en-CA" dirty="0"/>
          </a:p>
        </p:txBody>
      </p:sp>
      <p:sp>
        <p:nvSpPr>
          <p:cNvPr id="9" name="Rectangle 8"/>
          <p:cNvSpPr/>
          <p:nvPr/>
        </p:nvSpPr>
        <p:spPr>
          <a:xfrm>
            <a:off x="7139337" y="3554637"/>
            <a:ext cx="513282" cy="307777"/>
          </a:xfrm>
          <a:prstGeom prst="rect">
            <a:avLst/>
          </a:prstGeom>
        </p:spPr>
        <p:txBody>
          <a:bodyPr wrap="none">
            <a:spAutoFit/>
          </a:bodyPr>
          <a:lstStyle/>
          <a:p>
            <a:r>
              <a:rPr lang="en-CA" dirty="0">
                <a:hlinkClick r:id="rId18"/>
              </a:rPr>
              <a:t>Link</a:t>
            </a:r>
            <a:endParaRPr lang="en-C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Shape 144"/>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rtl="0">
              <a:spcBef>
                <a:spcPts val="0"/>
              </a:spcBef>
              <a:buNone/>
            </a:pPr>
            <a:r>
              <a:rPr lang="en"/>
              <a:t>Ketone Uses</a:t>
            </a:r>
          </a:p>
        </p:txBody>
      </p:sp>
      <p:sp>
        <p:nvSpPr>
          <p:cNvPr id="145" name="Shape 145"/>
          <p:cNvSpPr txBox="1">
            <a:spLocks noGrp="1"/>
          </p:cNvSpPr>
          <p:nvPr>
            <p:ph type="body" idx="1"/>
          </p:nvPr>
        </p:nvSpPr>
        <p:spPr>
          <a:xfrm>
            <a:off x="311700" y="1234150"/>
            <a:ext cx="3999900" cy="3397200"/>
          </a:xfrm>
          <a:prstGeom prst="rect">
            <a:avLst/>
          </a:prstGeom>
        </p:spPr>
        <p:txBody>
          <a:bodyPr lIns="91425" tIns="91425" rIns="91425" bIns="91425" anchor="t" anchorCtr="0">
            <a:noAutofit/>
          </a:bodyPr>
          <a:lstStyle/>
          <a:p>
            <a:pPr lvl="0" rtl="0">
              <a:spcBef>
                <a:spcPts val="0"/>
              </a:spcBef>
              <a:buNone/>
            </a:pPr>
            <a:r>
              <a:rPr lang="en" sz="2000" dirty="0"/>
              <a:t>- Ketones can be found in steroid and sex hormones, like testosterone and progesterone. Carvone, a ketone, is found is spearmint, natural oils, and dill, and acetone (propanone following IUPAC) can be found in nail polish remover.</a:t>
            </a:r>
          </a:p>
        </p:txBody>
      </p:sp>
      <p:pic>
        <p:nvPicPr>
          <p:cNvPr id="146" name="Shape 146"/>
          <p:cNvPicPr preferRelativeResize="0"/>
          <p:nvPr/>
        </p:nvPicPr>
        <p:blipFill>
          <a:blip r:embed="rId3">
            <a:alphaModFix/>
          </a:blip>
          <a:stretch>
            <a:fillRect/>
          </a:stretch>
        </p:blipFill>
        <p:spPr>
          <a:xfrm>
            <a:off x="4650375" y="125050"/>
            <a:ext cx="2476500" cy="1600200"/>
          </a:xfrm>
          <a:prstGeom prst="rect">
            <a:avLst/>
          </a:prstGeom>
          <a:noFill/>
          <a:ln>
            <a:noFill/>
          </a:ln>
        </p:spPr>
      </p:pic>
      <p:pic>
        <p:nvPicPr>
          <p:cNvPr id="147" name="Shape 147"/>
          <p:cNvPicPr preferRelativeResize="0"/>
          <p:nvPr/>
        </p:nvPicPr>
        <p:blipFill>
          <a:blip r:embed="rId4">
            <a:alphaModFix/>
          </a:blip>
          <a:stretch>
            <a:fillRect/>
          </a:stretch>
        </p:blipFill>
        <p:spPr>
          <a:xfrm>
            <a:off x="7232125" y="84892"/>
            <a:ext cx="805775" cy="1680524"/>
          </a:xfrm>
          <a:prstGeom prst="rect">
            <a:avLst/>
          </a:prstGeom>
          <a:noFill/>
          <a:ln>
            <a:noFill/>
          </a:ln>
        </p:spPr>
      </p:pic>
      <p:pic>
        <p:nvPicPr>
          <p:cNvPr id="148" name="Shape 148"/>
          <p:cNvPicPr preferRelativeResize="0"/>
          <p:nvPr/>
        </p:nvPicPr>
        <p:blipFill>
          <a:blip r:embed="rId5">
            <a:alphaModFix/>
          </a:blip>
          <a:stretch>
            <a:fillRect/>
          </a:stretch>
        </p:blipFill>
        <p:spPr>
          <a:xfrm>
            <a:off x="6682626" y="2850555"/>
            <a:ext cx="2274635" cy="1600198"/>
          </a:xfrm>
          <a:prstGeom prst="rect">
            <a:avLst/>
          </a:prstGeom>
          <a:noFill/>
          <a:ln>
            <a:noFill/>
          </a:ln>
        </p:spPr>
      </p:pic>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59238" y="4119937"/>
            <a:ext cx="1684761" cy="1123174"/>
          </a:xfrm>
          <a:prstGeom prst="rect">
            <a:avLst/>
          </a:prstGeom>
        </p:spPr>
      </p:pic>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73433">
            <a:off x="6495007" y="1804937"/>
            <a:ext cx="1687026" cy="1687026"/>
          </a:xfrm>
          <a:prstGeom prst="rect">
            <a:avLst/>
          </a:prstGeom>
        </p:spPr>
      </p:pic>
      <p:pic>
        <p:nvPicPr>
          <p:cNvPr id="4" name="Picture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37714" y="1814827"/>
            <a:ext cx="2719227" cy="1627287"/>
          </a:xfrm>
          <a:prstGeom prst="rect">
            <a:avLst/>
          </a:prstGeom>
        </p:spPr>
      </p:pic>
      <p:pic>
        <p:nvPicPr>
          <p:cNvPr id="6" name="Picture 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749749" y="2850555"/>
            <a:ext cx="2031139" cy="1221675"/>
          </a:xfrm>
          <a:prstGeom prst="rect">
            <a:avLst/>
          </a:prstGeom>
        </p:spPr>
      </p:pic>
      <p:pic>
        <p:nvPicPr>
          <p:cNvPr id="1026" name="Picture 2" descr="Image result for nail polish remove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86375" y="3704003"/>
            <a:ext cx="1547758" cy="14935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5073745" y="1080255"/>
            <a:ext cx="513282" cy="307777"/>
          </a:xfrm>
          <a:prstGeom prst="rect">
            <a:avLst/>
          </a:prstGeom>
        </p:spPr>
        <p:txBody>
          <a:bodyPr wrap="none">
            <a:spAutoFit/>
          </a:bodyPr>
          <a:lstStyle/>
          <a:p>
            <a:r>
              <a:rPr lang="en-CA" dirty="0">
                <a:hlinkClick r:id="rId11"/>
              </a:rPr>
              <a:t>Link</a:t>
            </a:r>
            <a:endParaRPr lang="en-CA" dirty="0"/>
          </a:p>
        </p:txBody>
      </p:sp>
      <p:sp>
        <p:nvSpPr>
          <p:cNvPr id="7" name="Rectangle 6"/>
          <p:cNvSpPr/>
          <p:nvPr/>
        </p:nvSpPr>
        <p:spPr>
          <a:xfrm>
            <a:off x="7936300" y="251885"/>
            <a:ext cx="4572000" cy="307777"/>
          </a:xfrm>
          <a:prstGeom prst="rect">
            <a:avLst/>
          </a:prstGeom>
        </p:spPr>
        <p:txBody>
          <a:bodyPr>
            <a:spAutoFit/>
          </a:bodyPr>
          <a:lstStyle/>
          <a:p>
            <a:r>
              <a:rPr lang="en-CA" dirty="0">
                <a:hlinkClick r:id="rId12"/>
              </a:rPr>
              <a:t>Link</a:t>
            </a:r>
            <a:endParaRPr lang="en-CA" dirty="0"/>
          </a:p>
        </p:txBody>
      </p:sp>
      <p:sp>
        <p:nvSpPr>
          <p:cNvPr id="8" name="Rectangle 7"/>
          <p:cNvSpPr/>
          <p:nvPr/>
        </p:nvSpPr>
        <p:spPr>
          <a:xfrm>
            <a:off x="6116320" y="2253718"/>
            <a:ext cx="4572000" cy="307777"/>
          </a:xfrm>
          <a:prstGeom prst="rect">
            <a:avLst/>
          </a:prstGeom>
        </p:spPr>
        <p:txBody>
          <a:bodyPr>
            <a:spAutoFit/>
          </a:bodyPr>
          <a:lstStyle/>
          <a:p>
            <a:r>
              <a:rPr lang="en-CA" dirty="0">
                <a:hlinkClick r:id="rId13"/>
              </a:rPr>
              <a:t>Link</a:t>
            </a:r>
            <a:endParaRPr lang="en-CA" dirty="0"/>
          </a:p>
        </p:txBody>
      </p:sp>
      <p:sp>
        <p:nvSpPr>
          <p:cNvPr id="9" name="Rectangle 8"/>
          <p:cNvSpPr/>
          <p:nvPr/>
        </p:nvSpPr>
        <p:spPr>
          <a:xfrm>
            <a:off x="7693423" y="2327607"/>
            <a:ext cx="513282" cy="307777"/>
          </a:xfrm>
          <a:prstGeom prst="rect">
            <a:avLst/>
          </a:prstGeom>
        </p:spPr>
        <p:txBody>
          <a:bodyPr wrap="none">
            <a:spAutoFit/>
          </a:bodyPr>
          <a:lstStyle/>
          <a:p>
            <a:r>
              <a:rPr lang="en-CA" dirty="0">
                <a:hlinkClick r:id="rId14"/>
              </a:rPr>
              <a:t>Link</a:t>
            </a:r>
            <a:endParaRPr lang="en-CA" dirty="0"/>
          </a:p>
        </p:txBody>
      </p:sp>
      <p:sp>
        <p:nvSpPr>
          <p:cNvPr id="10" name="Rectangle 9"/>
          <p:cNvSpPr/>
          <p:nvPr/>
        </p:nvSpPr>
        <p:spPr>
          <a:xfrm>
            <a:off x="4144652" y="3349508"/>
            <a:ext cx="4572000" cy="307777"/>
          </a:xfrm>
          <a:prstGeom prst="rect">
            <a:avLst/>
          </a:prstGeom>
        </p:spPr>
        <p:txBody>
          <a:bodyPr>
            <a:spAutoFit/>
          </a:bodyPr>
          <a:lstStyle/>
          <a:p>
            <a:r>
              <a:rPr lang="en-CA" dirty="0">
                <a:hlinkClick r:id="rId15"/>
              </a:rPr>
              <a:t>Link</a:t>
            </a:r>
            <a:endParaRPr lang="en-CA" dirty="0"/>
          </a:p>
        </p:txBody>
      </p:sp>
      <p:sp>
        <p:nvSpPr>
          <p:cNvPr id="11" name="Rectangle 10"/>
          <p:cNvSpPr/>
          <p:nvPr/>
        </p:nvSpPr>
        <p:spPr>
          <a:xfrm>
            <a:off x="4991560" y="4821087"/>
            <a:ext cx="4572000" cy="307777"/>
          </a:xfrm>
          <a:prstGeom prst="rect">
            <a:avLst/>
          </a:prstGeom>
        </p:spPr>
        <p:txBody>
          <a:bodyPr>
            <a:spAutoFit/>
          </a:bodyPr>
          <a:lstStyle/>
          <a:p>
            <a:r>
              <a:rPr lang="en-CA" dirty="0">
                <a:hlinkClick r:id="rId16"/>
              </a:rPr>
              <a:t>Link</a:t>
            </a:r>
            <a:endParaRPr lang="en-CA" dirty="0"/>
          </a:p>
        </p:txBody>
      </p:sp>
      <p:sp>
        <p:nvSpPr>
          <p:cNvPr id="12" name="Rectangle 11"/>
          <p:cNvSpPr/>
          <p:nvPr/>
        </p:nvSpPr>
        <p:spPr>
          <a:xfrm>
            <a:off x="7043659" y="3890731"/>
            <a:ext cx="513282" cy="307777"/>
          </a:xfrm>
          <a:prstGeom prst="rect">
            <a:avLst/>
          </a:prstGeom>
        </p:spPr>
        <p:txBody>
          <a:bodyPr wrap="none">
            <a:spAutoFit/>
          </a:bodyPr>
          <a:lstStyle/>
          <a:p>
            <a:r>
              <a:rPr lang="en-CA" dirty="0">
                <a:hlinkClick r:id="rId17"/>
              </a:rPr>
              <a:t>Link</a:t>
            </a:r>
            <a:endParaRPr lang="en-CA" dirty="0"/>
          </a:p>
        </p:txBody>
      </p:sp>
      <p:sp>
        <p:nvSpPr>
          <p:cNvPr id="13" name="Rectangle 12"/>
          <p:cNvSpPr/>
          <p:nvPr/>
        </p:nvSpPr>
        <p:spPr>
          <a:xfrm>
            <a:off x="7819943" y="4825031"/>
            <a:ext cx="4572000" cy="307777"/>
          </a:xfrm>
          <a:prstGeom prst="rect">
            <a:avLst/>
          </a:prstGeom>
        </p:spPr>
        <p:txBody>
          <a:bodyPr>
            <a:spAutoFit/>
          </a:bodyPr>
          <a:lstStyle/>
          <a:p>
            <a:r>
              <a:rPr lang="en-CA" dirty="0">
                <a:hlinkClick r:id="rId18"/>
              </a:rPr>
              <a:t>Link</a:t>
            </a:r>
            <a:endParaRPr lang="en-C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txBox="1">
            <a:spLocks noGrp="1"/>
          </p:cNvSpPr>
          <p:nvPr>
            <p:ph type="title"/>
          </p:nvPr>
        </p:nvSpPr>
        <p:spPr>
          <a:xfrm>
            <a:off x="490250" y="526350"/>
            <a:ext cx="5604000" cy="4090800"/>
          </a:xfrm>
          <a:prstGeom prst="rect">
            <a:avLst/>
          </a:prstGeom>
        </p:spPr>
        <p:txBody>
          <a:bodyPr lIns="91425" tIns="91425" rIns="91425" bIns="91425" anchor="ctr" anchorCtr="0">
            <a:noAutofit/>
          </a:bodyPr>
          <a:lstStyle/>
          <a:p>
            <a:pPr lvl="0">
              <a:spcBef>
                <a:spcPts val="0"/>
              </a:spcBef>
              <a:buNone/>
            </a:pPr>
            <a:r>
              <a:rPr lang="en"/>
              <a:t>What happens when they react? Do they behave differently?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title"/>
          </p:nvPr>
        </p:nvSpPr>
        <p:spPr>
          <a:xfrm>
            <a:off x="125175" y="1382350"/>
            <a:ext cx="4403700" cy="1333200"/>
          </a:xfrm>
          <a:prstGeom prst="rect">
            <a:avLst/>
          </a:prstGeom>
        </p:spPr>
        <p:txBody>
          <a:bodyPr lIns="91425" tIns="91425" rIns="91425" bIns="91425" anchor="b" anchorCtr="0">
            <a:noAutofit/>
          </a:bodyPr>
          <a:lstStyle/>
          <a:p>
            <a:pPr lvl="0" rtl="0">
              <a:spcBef>
                <a:spcPts val="0"/>
              </a:spcBef>
              <a:buNone/>
            </a:pPr>
            <a:r>
              <a:rPr lang="en"/>
              <a:t>Oxidation</a:t>
            </a:r>
          </a:p>
        </p:txBody>
      </p:sp>
      <p:sp>
        <p:nvSpPr>
          <p:cNvPr id="159" name="Shape 159"/>
          <p:cNvSpPr txBox="1">
            <a:spLocks noGrp="1"/>
          </p:cNvSpPr>
          <p:nvPr>
            <p:ph type="subTitle" idx="1"/>
          </p:nvPr>
        </p:nvSpPr>
        <p:spPr>
          <a:xfrm>
            <a:off x="265500" y="2769000"/>
            <a:ext cx="4045200" cy="1345500"/>
          </a:xfrm>
          <a:prstGeom prst="rect">
            <a:avLst/>
          </a:prstGeom>
        </p:spPr>
        <p:txBody>
          <a:bodyPr lIns="91425" tIns="91425" rIns="91425" bIns="91425" anchor="t" anchorCtr="0">
            <a:noAutofit/>
          </a:bodyPr>
          <a:lstStyle/>
          <a:p>
            <a:pPr lvl="0" rtl="0">
              <a:spcBef>
                <a:spcPts val="0"/>
              </a:spcBef>
              <a:buNone/>
            </a:pPr>
            <a:r>
              <a:rPr lang="en"/>
              <a:t>De aldeidos e cetonas!</a:t>
            </a:r>
          </a:p>
        </p:txBody>
      </p:sp>
      <p:sp>
        <p:nvSpPr>
          <p:cNvPr id="160" name="Shape 160"/>
          <p:cNvSpPr txBox="1">
            <a:spLocks noGrp="1"/>
          </p:cNvSpPr>
          <p:nvPr>
            <p:ph type="body" idx="2"/>
          </p:nvPr>
        </p:nvSpPr>
        <p:spPr>
          <a:xfrm>
            <a:off x="4939500" y="652282"/>
            <a:ext cx="3837000" cy="3695100"/>
          </a:xfrm>
          <a:prstGeom prst="rect">
            <a:avLst/>
          </a:prstGeom>
        </p:spPr>
        <p:txBody>
          <a:bodyPr lIns="91425" tIns="91425" rIns="91425" bIns="91425" anchor="ctr" anchorCtr="0">
            <a:noAutofit/>
          </a:bodyPr>
          <a:lstStyle/>
          <a:p>
            <a:pPr marL="457200" lvl="0" indent="-228600" rtl="0">
              <a:spcBef>
                <a:spcPts val="0"/>
              </a:spcBef>
            </a:pPr>
            <a:r>
              <a:rPr lang="en" dirty="0"/>
              <a:t>- Aldehydes are very easily oxidised because their hydrogen atom makes them strong reducing agents.</a:t>
            </a:r>
          </a:p>
          <a:p>
            <a:pPr marL="457200" lvl="0" indent="-228600" rtl="0">
              <a:spcBef>
                <a:spcPts val="0"/>
              </a:spcBef>
            </a:pPr>
            <a:r>
              <a:rPr lang="en" dirty="0"/>
              <a:t>- Ketones lack the extra </a:t>
            </a:r>
            <a:r>
              <a:rPr lang="en" i="1" dirty="0"/>
              <a:t>‘H’</a:t>
            </a:r>
            <a:r>
              <a:rPr lang="en" dirty="0"/>
              <a:t>, so they are more resistant to oxidation.</a:t>
            </a:r>
          </a:p>
          <a:p>
            <a:pPr marL="457200" lvl="0" indent="-228600" rtl="0">
              <a:spcBef>
                <a:spcPts val="0"/>
              </a:spcBef>
            </a:pPr>
            <a:r>
              <a:rPr lang="en" dirty="0"/>
              <a:t>- Only very strong oxidising agents, like potassium permanganate solutions, can oxidise ketones.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rtl="0">
              <a:spcBef>
                <a:spcPts val="0"/>
              </a:spcBef>
              <a:buNone/>
            </a:pPr>
            <a:r>
              <a:rPr lang="en"/>
              <a:t>Oxidation of aldehydes</a:t>
            </a:r>
          </a:p>
        </p:txBody>
      </p:sp>
      <p:pic>
        <p:nvPicPr>
          <p:cNvPr id="166" name="Shape 166"/>
          <p:cNvPicPr preferRelativeResize="0"/>
          <p:nvPr/>
        </p:nvPicPr>
        <p:blipFill>
          <a:blip r:embed="rId3">
            <a:alphaModFix/>
          </a:blip>
          <a:stretch>
            <a:fillRect/>
          </a:stretch>
        </p:blipFill>
        <p:spPr>
          <a:xfrm>
            <a:off x="464650" y="1787001"/>
            <a:ext cx="2117899" cy="1962575"/>
          </a:xfrm>
          <a:prstGeom prst="rect">
            <a:avLst/>
          </a:prstGeom>
          <a:noFill/>
          <a:ln>
            <a:noFill/>
          </a:ln>
        </p:spPr>
      </p:pic>
      <p:cxnSp>
        <p:nvCxnSpPr>
          <p:cNvPr id="167" name="Shape 167"/>
          <p:cNvCxnSpPr>
            <a:endCxn id="168" idx="1"/>
          </p:cNvCxnSpPr>
          <p:nvPr/>
        </p:nvCxnSpPr>
        <p:spPr>
          <a:xfrm rot="10800000" flipH="1">
            <a:off x="2323300" y="1507024"/>
            <a:ext cx="4007700" cy="1022100"/>
          </a:xfrm>
          <a:prstGeom prst="straightConnector1">
            <a:avLst/>
          </a:prstGeom>
          <a:noFill/>
          <a:ln w="38100" cap="flat" cmpd="sng">
            <a:solidFill>
              <a:schemeClr val="dk2"/>
            </a:solidFill>
            <a:prstDash val="solid"/>
            <a:round/>
            <a:headEnd type="none" w="lg" len="lg"/>
            <a:tailEnd type="triangle" w="lg" len="lg"/>
          </a:ln>
        </p:spPr>
      </p:cxnSp>
      <p:cxnSp>
        <p:nvCxnSpPr>
          <p:cNvPr id="169" name="Shape 169"/>
          <p:cNvCxnSpPr/>
          <p:nvPr/>
        </p:nvCxnSpPr>
        <p:spPr>
          <a:xfrm>
            <a:off x="2471500" y="2907825"/>
            <a:ext cx="3711300" cy="955500"/>
          </a:xfrm>
          <a:prstGeom prst="straightConnector1">
            <a:avLst/>
          </a:prstGeom>
          <a:noFill/>
          <a:ln w="38100" cap="flat" cmpd="sng">
            <a:solidFill>
              <a:schemeClr val="dk2"/>
            </a:solidFill>
            <a:prstDash val="solid"/>
            <a:round/>
            <a:headEnd type="none" w="lg" len="lg"/>
            <a:tailEnd type="triangle" w="lg" len="lg"/>
          </a:ln>
        </p:spPr>
      </p:cxnSp>
      <p:pic>
        <p:nvPicPr>
          <p:cNvPr id="170" name="Shape 170"/>
          <p:cNvPicPr preferRelativeResize="0"/>
          <p:nvPr/>
        </p:nvPicPr>
        <p:blipFill rotWithShape="1">
          <a:blip r:embed="rId4">
            <a:alphaModFix/>
          </a:blip>
          <a:srcRect r="19270"/>
          <a:stretch/>
        </p:blipFill>
        <p:spPr>
          <a:xfrm>
            <a:off x="6228899" y="2842900"/>
            <a:ext cx="1691649" cy="1695450"/>
          </a:xfrm>
          <a:prstGeom prst="rect">
            <a:avLst/>
          </a:prstGeom>
          <a:noFill/>
          <a:ln>
            <a:noFill/>
          </a:ln>
        </p:spPr>
      </p:pic>
      <p:cxnSp>
        <p:nvCxnSpPr>
          <p:cNvPr id="171" name="Shape 171"/>
          <p:cNvCxnSpPr/>
          <p:nvPr/>
        </p:nvCxnSpPr>
        <p:spPr>
          <a:xfrm>
            <a:off x="7920550" y="4135175"/>
            <a:ext cx="162000" cy="0"/>
          </a:xfrm>
          <a:prstGeom prst="straightConnector1">
            <a:avLst/>
          </a:prstGeom>
          <a:noFill/>
          <a:ln w="38100" cap="flat" cmpd="sng">
            <a:solidFill>
              <a:srgbClr val="000000"/>
            </a:solidFill>
            <a:prstDash val="solid"/>
            <a:round/>
            <a:headEnd type="none" w="lg" len="lg"/>
            <a:tailEnd type="none" w="lg" len="lg"/>
          </a:ln>
        </p:spPr>
      </p:cxnSp>
      <p:pic>
        <p:nvPicPr>
          <p:cNvPr id="168" name="Shape 168"/>
          <p:cNvPicPr preferRelativeResize="0"/>
          <p:nvPr/>
        </p:nvPicPr>
        <p:blipFill>
          <a:blip r:embed="rId4">
            <a:alphaModFix/>
          </a:blip>
          <a:stretch>
            <a:fillRect/>
          </a:stretch>
        </p:blipFill>
        <p:spPr>
          <a:xfrm>
            <a:off x="6331000" y="701624"/>
            <a:ext cx="1990875" cy="1610799"/>
          </a:xfrm>
          <a:prstGeom prst="rect">
            <a:avLst/>
          </a:prstGeom>
          <a:noFill/>
          <a:ln>
            <a:noFill/>
          </a:ln>
        </p:spPr>
      </p:pic>
      <p:sp>
        <p:nvSpPr>
          <p:cNvPr id="172" name="Shape 172"/>
          <p:cNvSpPr txBox="1"/>
          <p:nvPr/>
        </p:nvSpPr>
        <p:spPr>
          <a:xfrm rot="-868337">
            <a:off x="2997095" y="1067695"/>
            <a:ext cx="6224202" cy="726245"/>
          </a:xfrm>
          <a:prstGeom prst="rect">
            <a:avLst/>
          </a:prstGeom>
          <a:noFill/>
          <a:ln>
            <a:noFill/>
          </a:ln>
        </p:spPr>
        <p:txBody>
          <a:bodyPr lIns="91425" tIns="91425" rIns="91425" bIns="91425" anchor="t" anchorCtr="0">
            <a:noAutofit/>
          </a:bodyPr>
          <a:lstStyle/>
          <a:p>
            <a:pPr lvl="0">
              <a:spcBef>
                <a:spcPts val="0"/>
              </a:spcBef>
              <a:buNone/>
            </a:pPr>
            <a:r>
              <a:rPr lang="en" sz="2400">
                <a:latin typeface="Old Standard TT"/>
                <a:ea typeface="Old Standard TT"/>
                <a:cs typeface="Old Standard TT"/>
                <a:sym typeface="Old Standard TT"/>
              </a:rPr>
              <a:t>oxidation under </a:t>
            </a:r>
          </a:p>
          <a:p>
            <a:pPr lvl="0">
              <a:spcBef>
                <a:spcPts val="0"/>
              </a:spcBef>
              <a:buNone/>
            </a:pPr>
            <a:r>
              <a:rPr lang="en" sz="2400">
                <a:latin typeface="Old Standard TT"/>
                <a:ea typeface="Old Standard TT"/>
                <a:cs typeface="Old Standard TT"/>
                <a:sym typeface="Old Standard TT"/>
              </a:rPr>
              <a:t>acidic conditions</a:t>
            </a:r>
          </a:p>
        </p:txBody>
      </p:sp>
      <p:sp>
        <p:nvSpPr>
          <p:cNvPr id="173" name="Shape 173"/>
          <p:cNvSpPr txBox="1"/>
          <p:nvPr/>
        </p:nvSpPr>
        <p:spPr>
          <a:xfrm rot="851257">
            <a:off x="3186340" y="3413125"/>
            <a:ext cx="6224043" cy="726300"/>
          </a:xfrm>
          <a:prstGeom prst="rect">
            <a:avLst/>
          </a:prstGeom>
          <a:noFill/>
          <a:ln>
            <a:noFill/>
          </a:ln>
        </p:spPr>
        <p:txBody>
          <a:bodyPr lIns="91425" tIns="91425" rIns="91425" bIns="91425" anchor="t" anchorCtr="0">
            <a:noAutofit/>
          </a:bodyPr>
          <a:lstStyle/>
          <a:p>
            <a:pPr lvl="0" rtl="0">
              <a:spcBef>
                <a:spcPts val="0"/>
              </a:spcBef>
              <a:buNone/>
            </a:pPr>
            <a:r>
              <a:rPr lang="en" sz="2400">
                <a:latin typeface="Old Standard TT"/>
                <a:ea typeface="Old Standard TT"/>
                <a:cs typeface="Old Standard TT"/>
                <a:sym typeface="Old Standard TT"/>
              </a:rPr>
              <a:t>oxidation under </a:t>
            </a:r>
          </a:p>
          <a:p>
            <a:pPr lvl="0" rtl="0">
              <a:spcBef>
                <a:spcPts val="0"/>
              </a:spcBef>
              <a:buNone/>
            </a:pPr>
            <a:r>
              <a:rPr lang="en" sz="2400">
                <a:latin typeface="Old Standard TT"/>
                <a:ea typeface="Old Standard TT"/>
                <a:cs typeface="Old Standard TT"/>
                <a:sym typeface="Old Standard TT"/>
              </a:rPr>
              <a:t>alkaline conditions</a:t>
            </a:r>
          </a:p>
        </p:txBody>
      </p:sp>
      <p:sp>
        <p:nvSpPr>
          <p:cNvPr id="174" name="Shape 174"/>
          <p:cNvSpPr txBox="1">
            <a:spLocks noGrp="1"/>
          </p:cNvSpPr>
          <p:nvPr>
            <p:ph type="title"/>
          </p:nvPr>
        </p:nvSpPr>
        <p:spPr>
          <a:xfrm>
            <a:off x="5748100" y="301475"/>
            <a:ext cx="4506900" cy="613200"/>
          </a:xfrm>
          <a:prstGeom prst="rect">
            <a:avLst/>
          </a:prstGeom>
        </p:spPr>
        <p:txBody>
          <a:bodyPr lIns="91425" tIns="91425" rIns="91425" bIns="91425" anchor="t" anchorCtr="0">
            <a:noAutofit/>
          </a:bodyPr>
          <a:lstStyle/>
          <a:p>
            <a:pPr lvl="0" rtl="0">
              <a:spcBef>
                <a:spcPts val="0"/>
              </a:spcBef>
              <a:buNone/>
            </a:pPr>
            <a:r>
              <a:rPr lang="en" sz="2400"/>
              <a:t>Carboxylic acid formed</a:t>
            </a:r>
          </a:p>
        </p:txBody>
      </p:sp>
      <p:sp>
        <p:nvSpPr>
          <p:cNvPr id="175" name="Shape 175"/>
          <p:cNvSpPr txBox="1">
            <a:spLocks noGrp="1"/>
          </p:cNvSpPr>
          <p:nvPr>
            <p:ph type="title"/>
          </p:nvPr>
        </p:nvSpPr>
        <p:spPr>
          <a:xfrm>
            <a:off x="5857275" y="4387150"/>
            <a:ext cx="4506900" cy="613200"/>
          </a:xfrm>
          <a:prstGeom prst="rect">
            <a:avLst/>
          </a:prstGeom>
        </p:spPr>
        <p:txBody>
          <a:bodyPr lIns="91425" tIns="91425" rIns="91425" bIns="91425" anchor="t" anchorCtr="0">
            <a:noAutofit/>
          </a:bodyPr>
          <a:lstStyle/>
          <a:p>
            <a:pPr lvl="0" rtl="0">
              <a:spcBef>
                <a:spcPts val="0"/>
              </a:spcBef>
              <a:buNone/>
            </a:pPr>
            <a:r>
              <a:rPr lang="en" sz="2400"/>
              <a:t>Carboxylate formed</a:t>
            </a:r>
          </a:p>
        </p:txBody>
      </p:sp>
      <p:sp>
        <p:nvSpPr>
          <p:cNvPr id="2" name="Rectangle 1"/>
          <p:cNvSpPr/>
          <p:nvPr/>
        </p:nvSpPr>
        <p:spPr>
          <a:xfrm>
            <a:off x="1285275" y="3257900"/>
            <a:ext cx="4572000" cy="307777"/>
          </a:xfrm>
          <a:prstGeom prst="rect">
            <a:avLst/>
          </a:prstGeom>
        </p:spPr>
        <p:txBody>
          <a:bodyPr>
            <a:spAutoFit/>
          </a:bodyPr>
          <a:lstStyle/>
          <a:p>
            <a:r>
              <a:rPr lang="en-CA" dirty="0">
                <a:hlinkClick r:id="rId5"/>
              </a:rPr>
              <a:t>Link</a:t>
            </a:r>
            <a:endParaRPr lang="en-CA" dirty="0"/>
          </a:p>
        </p:txBody>
      </p:sp>
      <p:sp>
        <p:nvSpPr>
          <p:cNvPr id="3" name="Rectangle 2"/>
          <p:cNvSpPr/>
          <p:nvPr/>
        </p:nvSpPr>
        <p:spPr>
          <a:xfrm>
            <a:off x="6913900" y="1826162"/>
            <a:ext cx="4572000" cy="307777"/>
          </a:xfrm>
          <a:prstGeom prst="rect">
            <a:avLst/>
          </a:prstGeom>
        </p:spPr>
        <p:txBody>
          <a:bodyPr>
            <a:spAutoFit/>
          </a:bodyPr>
          <a:lstStyle/>
          <a:p>
            <a:r>
              <a:rPr lang="en-CA" dirty="0">
                <a:hlinkClick r:id="rId6"/>
              </a:rPr>
              <a:t>Link</a:t>
            </a:r>
            <a:endParaRPr lang="en-CA" dirty="0"/>
          </a:p>
        </p:txBody>
      </p:sp>
      <p:sp>
        <p:nvSpPr>
          <p:cNvPr id="4" name="Rectangle 3"/>
          <p:cNvSpPr/>
          <p:nvPr/>
        </p:nvSpPr>
        <p:spPr>
          <a:xfrm>
            <a:off x="6858000" y="4034401"/>
            <a:ext cx="4572000" cy="307777"/>
          </a:xfrm>
          <a:prstGeom prst="rect">
            <a:avLst/>
          </a:prstGeom>
        </p:spPr>
        <p:txBody>
          <a:bodyPr>
            <a:spAutoFit/>
          </a:bodyPr>
          <a:lstStyle/>
          <a:p>
            <a:r>
              <a:rPr lang="en-CA" dirty="0">
                <a:hlinkClick r:id="rId7"/>
              </a:rPr>
              <a:t>Link</a:t>
            </a:r>
            <a:endParaRPr lang="en-C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References</a:t>
            </a:r>
          </a:p>
        </p:txBody>
      </p:sp>
      <p:sp>
        <p:nvSpPr>
          <p:cNvPr id="3" name="Text Placeholder 2"/>
          <p:cNvSpPr>
            <a:spLocks noGrp="1"/>
          </p:cNvSpPr>
          <p:nvPr>
            <p:ph type="body" idx="1"/>
          </p:nvPr>
        </p:nvSpPr>
        <p:spPr/>
        <p:txBody>
          <a:bodyPr/>
          <a:lstStyle/>
          <a:p>
            <a:pPr marL="342900" indent="-342900">
              <a:buAutoNum type="arabicPeriod"/>
            </a:pPr>
            <a:r>
              <a:rPr lang="en-CA" dirty="0"/>
              <a:t>Brady, James E. General Chemistry Principles and Structures 2nd edition. John Wiley &amp; Sons, Inc. 1975. p.676-678.</a:t>
            </a:r>
          </a:p>
          <a:p>
            <a:pPr marL="342900" indent="-342900">
              <a:buAutoNum type="arabicPeriod"/>
            </a:pPr>
            <a:r>
              <a:rPr lang="en-CA" dirty="0" err="1"/>
              <a:t>Hornback</a:t>
            </a:r>
            <a:r>
              <a:rPr lang="en-CA" dirty="0"/>
              <a:t>, Joseph M. Organic Chemistry. Brooks Cole. 2005. p.52.</a:t>
            </a:r>
          </a:p>
          <a:p>
            <a:pPr marL="342900" indent="-342900">
              <a:buAutoNum type="arabicPeriod"/>
            </a:pPr>
            <a:r>
              <a:rPr lang="en-CA" dirty="0" err="1"/>
              <a:t>Libre</a:t>
            </a:r>
            <a:r>
              <a:rPr lang="en-CA" dirty="0"/>
              <a:t> Texts. &lt;&lt;Nomenclature of Aldehydes &amp; Ketones&gt;&gt;. Sept272016. </a:t>
            </a:r>
            <a:r>
              <a:rPr lang="en-CA" dirty="0">
                <a:hlinkClick r:id="rId2"/>
              </a:rPr>
              <a:t>http://chem.libretexts.org/?title=Core/Organic_Chemistry/Aldehydes_and_Ketones/Nomenclature_of_Aldehydes_%26_Ketones</a:t>
            </a:r>
            <a:r>
              <a:rPr lang="en-CA" dirty="0"/>
              <a:t> </a:t>
            </a:r>
            <a:br>
              <a:rPr lang="en-CA" dirty="0"/>
            </a:br>
            <a:endParaRPr lang="en-CA" dirty="0"/>
          </a:p>
        </p:txBody>
      </p:sp>
    </p:spTree>
    <p:extLst>
      <p:ext uri="{BB962C8B-B14F-4D97-AF65-F5344CB8AC3E}">
        <p14:creationId xmlns:p14="http://schemas.microsoft.com/office/powerpoint/2010/main" val="31864626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340" y="-63001"/>
            <a:ext cx="8520599" cy="613200"/>
          </a:xfrm>
        </p:spPr>
        <p:txBody>
          <a:bodyPr/>
          <a:lstStyle/>
          <a:p>
            <a:r>
              <a:rPr lang="en-CA" sz="2700" dirty="0"/>
              <a:t>P</a:t>
            </a:r>
            <a:br>
              <a:rPr lang="en-CA" sz="2700" dirty="0"/>
            </a:br>
            <a:r>
              <a:rPr lang="en-CA" sz="2700" dirty="0"/>
              <a:t>h</a:t>
            </a:r>
            <a:br>
              <a:rPr lang="en-CA" sz="2700" dirty="0"/>
            </a:br>
            <a:r>
              <a:rPr lang="en-CA" sz="2700" dirty="0"/>
              <a:t>o</a:t>
            </a:r>
            <a:br>
              <a:rPr lang="en-CA" sz="2700" dirty="0"/>
            </a:br>
            <a:r>
              <a:rPr lang="en-CA" sz="2700" dirty="0"/>
              <a:t>t</a:t>
            </a:r>
            <a:br>
              <a:rPr lang="en-CA" sz="2700" dirty="0"/>
            </a:br>
            <a:r>
              <a:rPr lang="en-CA" sz="2700" dirty="0"/>
              <a:t>o </a:t>
            </a:r>
            <a:br>
              <a:rPr lang="en-CA" sz="2800" dirty="0"/>
            </a:br>
            <a:br>
              <a:rPr lang="en-CA" sz="2800" dirty="0"/>
            </a:br>
            <a:endParaRPr lang="en-CA" sz="2800" dirty="0"/>
          </a:p>
        </p:txBody>
      </p:sp>
      <p:sp>
        <p:nvSpPr>
          <p:cNvPr id="3" name="Text Placeholder 2"/>
          <p:cNvSpPr>
            <a:spLocks noGrp="1"/>
          </p:cNvSpPr>
          <p:nvPr>
            <p:ph type="body" idx="1"/>
          </p:nvPr>
        </p:nvSpPr>
        <p:spPr>
          <a:xfrm>
            <a:off x="511198" y="40640"/>
            <a:ext cx="10640471" cy="5579123"/>
          </a:xfrm>
        </p:spPr>
        <p:txBody>
          <a:bodyPr/>
          <a:lstStyle/>
          <a:p>
            <a:pPr>
              <a:lnSpc>
                <a:spcPct val="100000"/>
              </a:lnSpc>
              <a:spcAft>
                <a:spcPts val="0"/>
              </a:spcAft>
            </a:pPr>
            <a:r>
              <a:rPr lang="en-CA" sz="1000" dirty="0"/>
              <a:t>Aldehyde structure – </a:t>
            </a:r>
            <a:r>
              <a:rPr lang="en-CA" sz="1000" dirty="0">
                <a:hlinkClick r:id="rId2"/>
              </a:rPr>
              <a:t>https://www.boundless.com/chemistry/textbooks/boundless-chemistry-textbook/organic-chemistry-23/functional-group-names...</a:t>
            </a:r>
            <a:endParaRPr lang="en-CA" sz="1000" dirty="0"/>
          </a:p>
          <a:p>
            <a:pPr>
              <a:lnSpc>
                <a:spcPct val="100000"/>
              </a:lnSpc>
              <a:spcAft>
                <a:spcPts val="0"/>
              </a:spcAft>
            </a:pPr>
            <a:r>
              <a:rPr lang="en-CA" sz="1000" dirty="0"/>
              <a:t>Ketone structure – </a:t>
            </a:r>
            <a:r>
              <a:rPr lang="en-CA" sz="1000" dirty="0">
                <a:hlinkClick r:id="rId3"/>
              </a:rPr>
              <a:t>https://commons.wikimedia.org/wiki/File:Ketone-general.png</a:t>
            </a:r>
            <a:r>
              <a:rPr lang="en-CA" sz="1000" dirty="0"/>
              <a:t> </a:t>
            </a:r>
          </a:p>
          <a:p>
            <a:pPr>
              <a:lnSpc>
                <a:spcPct val="100000"/>
              </a:lnSpc>
              <a:spcAft>
                <a:spcPts val="0"/>
              </a:spcAft>
            </a:pPr>
            <a:r>
              <a:rPr lang="en-CA" sz="1000" dirty="0"/>
              <a:t>Propane – </a:t>
            </a:r>
            <a:r>
              <a:rPr lang="en-CA" sz="1000" dirty="0">
                <a:hlinkClick r:id="rId4"/>
              </a:rPr>
              <a:t>http://www.worldofchemicals.com/chemicals/chemical-properties/propane.html</a:t>
            </a:r>
            <a:r>
              <a:rPr lang="en-CA" sz="1000" dirty="0"/>
              <a:t> </a:t>
            </a:r>
          </a:p>
          <a:p>
            <a:pPr>
              <a:lnSpc>
                <a:spcPct val="100000"/>
              </a:lnSpc>
              <a:spcAft>
                <a:spcPts val="0"/>
              </a:spcAft>
            </a:pPr>
            <a:r>
              <a:rPr lang="en-CA" sz="1000" dirty="0"/>
              <a:t>Propanone – </a:t>
            </a:r>
            <a:r>
              <a:rPr lang="en-CA" sz="1000" dirty="0">
                <a:hlinkClick r:id="rId5"/>
              </a:rPr>
              <a:t>http://www.meritnation.com/ask-answer/question/draw-two-possible-isomers-of-compound-with-molecular-formula/carbon-and-its-comp...</a:t>
            </a:r>
            <a:r>
              <a:rPr lang="en-CA" sz="1000" dirty="0"/>
              <a:t> </a:t>
            </a:r>
          </a:p>
          <a:p>
            <a:pPr>
              <a:lnSpc>
                <a:spcPct val="100000"/>
              </a:lnSpc>
              <a:spcAft>
                <a:spcPts val="0"/>
              </a:spcAft>
            </a:pPr>
            <a:r>
              <a:rPr lang="en-CA" sz="1000" dirty="0" err="1"/>
              <a:t>Propanal</a:t>
            </a:r>
            <a:r>
              <a:rPr lang="en-CA" sz="1000" dirty="0"/>
              <a:t> – </a:t>
            </a:r>
            <a:r>
              <a:rPr lang="en-CA" sz="1000" dirty="0">
                <a:hlinkClick r:id="rId6"/>
              </a:rPr>
              <a:t>http://www.meritnation.com/ask-answer/question/draw-the-structure-of-propanal/carbon-and-its-compounds/6897705</a:t>
            </a:r>
            <a:r>
              <a:rPr lang="en-CA" sz="1000" dirty="0"/>
              <a:t> </a:t>
            </a:r>
          </a:p>
          <a:p>
            <a:pPr>
              <a:lnSpc>
                <a:spcPct val="100000"/>
              </a:lnSpc>
              <a:spcAft>
                <a:spcPts val="0"/>
              </a:spcAft>
            </a:pPr>
            <a:r>
              <a:rPr lang="en-CA" sz="1000" dirty="0"/>
              <a:t>2-Methylpropanal – </a:t>
            </a:r>
            <a:r>
              <a:rPr lang="en-CA" sz="1000" dirty="0">
                <a:hlinkClick r:id="rId7"/>
              </a:rPr>
              <a:t>https://commons.wikimedia.org/wiki/File:2-Methylpropanal_structural_formula.png</a:t>
            </a:r>
            <a:r>
              <a:rPr lang="en-CA" sz="1000" dirty="0"/>
              <a:t> </a:t>
            </a:r>
          </a:p>
          <a:p>
            <a:pPr>
              <a:lnSpc>
                <a:spcPct val="100000"/>
              </a:lnSpc>
              <a:spcAft>
                <a:spcPts val="0"/>
              </a:spcAft>
            </a:pPr>
            <a:r>
              <a:rPr lang="en-CA" sz="1000" dirty="0"/>
              <a:t>3-Phenylpropanal – </a:t>
            </a:r>
            <a:r>
              <a:rPr lang="en-CA" sz="1000" dirty="0">
                <a:hlinkClick r:id="rId8"/>
              </a:rPr>
              <a:t>http://www.trc-canada.com/product-detail/?CatNum=P336050</a:t>
            </a:r>
            <a:r>
              <a:rPr lang="en-CA" sz="1000" dirty="0"/>
              <a:t> </a:t>
            </a:r>
          </a:p>
          <a:p>
            <a:pPr>
              <a:lnSpc>
                <a:spcPct val="100000"/>
              </a:lnSpc>
              <a:spcAft>
                <a:spcPts val="0"/>
              </a:spcAft>
            </a:pPr>
            <a:r>
              <a:rPr lang="en-CA" sz="1000" dirty="0"/>
              <a:t>2,3-Dimethylpentanal – </a:t>
            </a:r>
            <a:r>
              <a:rPr lang="en-CA" sz="1000" dirty="0">
                <a:hlinkClick r:id="rId9"/>
              </a:rPr>
              <a:t>http://www.chemspider.com/Chemical-Structure.55778.html</a:t>
            </a:r>
            <a:r>
              <a:rPr lang="en-CA" sz="1000" dirty="0"/>
              <a:t> </a:t>
            </a:r>
          </a:p>
          <a:p>
            <a:pPr>
              <a:lnSpc>
                <a:spcPct val="100000"/>
              </a:lnSpc>
              <a:spcAft>
                <a:spcPts val="0"/>
              </a:spcAft>
            </a:pPr>
            <a:r>
              <a:rPr lang="en-CA" sz="1000" dirty="0"/>
              <a:t>2-Chloro-3-phenylpropanal – </a:t>
            </a:r>
            <a:r>
              <a:rPr lang="en-CA" sz="1000" dirty="0">
                <a:hlinkClick r:id="rId10"/>
              </a:rPr>
              <a:t>http://www.prepchem.com/synthesis-of-2-chloro-3-phenylpropanal/</a:t>
            </a:r>
            <a:r>
              <a:rPr lang="en-CA" sz="1000" dirty="0"/>
              <a:t> </a:t>
            </a:r>
          </a:p>
          <a:p>
            <a:pPr>
              <a:lnSpc>
                <a:spcPct val="100000"/>
              </a:lnSpc>
              <a:spcAft>
                <a:spcPts val="0"/>
              </a:spcAft>
            </a:pPr>
            <a:r>
              <a:rPr lang="en-CA" sz="1000" dirty="0"/>
              <a:t>4-Methylcyclohexanecarbaldehyde – </a:t>
            </a:r>
            <a:r>
              <a:rPr lang="en-CA" sz="1000" dirty="0">
                <a:hlinkClick r:id="rId11"/>
              </a:rPr>
              <a:t>http://www.guidechem.com/cas-332/33242-79-4.html</a:t>
            </a:r>
            <a:r>
              <a:rPr lang="en-CA" sz="1000" dirty="0"/>
              <a:t> </a:t>
            </a:r>
          </a:p>
          <a:p>
            <a:pPr>
              <a:lnSpc>
                <a:spcPct val="100000"/>
              </a:lnSpc>
              <a:spcAft>
                <a:spcPts val="0"/>
              </a:spcAft>
            </a:pPr>
            <a:r>
              <a:rPr lang="en-CA" sz="1000" dirty="0"/>
              <a:t>2-Pentanone – </a:t>
            </a:r>
            <a:r>
              <a:rPr lang="en-CA" sz="1000" dirty="0">
                <a:hlinkClick r:id="rId12"/>
              </a:rPr>
              <a:t>http://wtt-pro.nist.gov/wtt-pro/index.html?cmp=2-pentanone</a:t>
            </a:r>
            <a:r>
              <a:rPr lang="en-CA" sz="1000" dirty="0"/>
              <a:t> </a:t>
            </a:r>
          </a:p>
          <a:p>
            <a:pPr>
              <a:lnSpc>
                <a:spcPct val="100000"/>
              </a:lnSpc>
              <a:spcAft>
                <a:spcPts val="0"/>
              </a:spcAft>
            </a:pPr>
            <a:r>
              <a:rPr lang="en-CA" sz="1000" dirty="0"/>
              <a:t>Diethyl ketone – </a:t>
            </a:r>
            <a:r>
              <a:rPr lang="en-CA" sz="1000" dirty="0">
                <a:hlinkClick r:id="rId13"/>
              </a:rPr>
              <a:t>http://wtt-pro.nist.gov/wtt-pro/index.html?cmp=2-pentanone</a:t>
            </a:r>
            <a:r>
              <a:rPr lang="en-CA" sz="1000" dirty="0"/>
              <a:t> </a:t>
            </a:r>
          </a:p>
          <a:p>
            <a:pPr>
              <a:lnSpc>
                <a:spcPct val="100000"/>
              </a:lnSpc>
              <a:spcAft>
                <a:spcPts val="0"/>
              </a:spcAft>
            </a:pPr>
            <a:r>
              <a:rPr lang="en-CA" sz="1000" dirty="0"/>
              <a:t>3-Ethyl-4-methyl-2-pentanone – </a:t>
            </a:r>
            <a:r>
              <a:rPr lang="en-CA" sz="1000" dirty="0">
                <a:hlinkClick r:id="rId14"/>
              </a:rPr>
              <a:t>http://wtt-pro.nist.gov/wtt-pro/index.html?cmp=3-ethyl-4-methyl-2-pentanone</a:t>
            </a:r>
            <a:r>
              <a:rPr lang="en-CA" sz="1000" dirty="0"/>
              <a:t> </a:t>
            </a:r>
          </a:p>
          <a:p>
            <a:pPr>
              <a:lnSpc>
                <a:spcPct val="100000"/>
              </a:lnSpc>
              <a:spcAft>
                <a:spcPts val="0"/>
              </a:spcAft>
            </a:pPr>
            <a:r>
              <a:rPr lang="en-CA" sz="1000" dirty="0"/>
              <a:t>Benzaldehyde – </a:t>
            </a:r>
            <a:r>
              <a:rPr lang="en-CA" sz="1000" dirty="0">
                <a:hlinkClick r:id="rId15"/>
              </a:rPr>
              <a:t>http://www.sigmaaldrich.com/catalog/product/aldrich/418099?lang=en&amp;region=US</a:t>
            </a:r>
            <a:r>
              <a:rPr lang="en-CA" sz="1000" dirty="0"/>
              <a:t> </a:t>
            </a:r>
          </a:p>
          <a:p>
            <a:pPr>
              <a:lnSpc>
                <a:spcPct val="100000"/>
              </a:lnSpc>
              <a:spcAft>
                <a:spcPts val="0"/>
              </a:spcAft>
            </a:pPr>
            <a:r>
              <a:rPr lang="en-CA" sz="1000" dirty="0"/>
              <a:t>Almonds – </a:t>
            </a:r>
            <a:r>
              <a:rPr lang="en-CA" sz="1000" dirty="0">
                <a:hlinkClick r:id="rId16"/>
              </a:rPr>
              <a:t>https://authoritynutrition.com/9-proven-benefits-of-almonds/</a:t>
            </a:r>
            <a:r>
              <a:rPr lang="en-CA" sz="1000" dirty="0"/>
              <a:t> </a:t>
            </a:r>
          </a:p>
          <a:p>
            <a:pPr>
              <a:lnSpc>
                <a:spcPct val="100000"/>
              </a:lnSpc>
              <a:spcAft>
                <a:spcPts val="0"/>
              </a:spcAft>
            </a:pPr>
            <a:r>
              <a:rPr lang="en-CA" sz="1000" dirty="0" err="1"/>
              <a:t>Cinnamaldehyde</a:t>
            </a:r>
            <a:r>
              <a:rPr lang="en-CA" sz="1000" dirty="0"/>
              <a:t> – </a:t>
            </a:r>
            <a:r>
              <a:rPr lang="en-CA" sz="1000" dirty="0">
                <a:hlinkClick r:id="rId17"/>
              </a:rPr>
              <a:t>https://en.wikipedia.org/wiki/Cinnamaldehyde</a:t>
            </a:r>
            <a:r>
              <a:rPr lang="en-CA" sz="1000" dirty="0"/>
              <a:t> </a:t>
            </a:r>
          </a:p>
          <a:p>
            <a:pPr>
              <a:lnSpc>
                <a:spcPct val="100000"/>
              </a:lnSpc>
              <a:spcAft>
                <a:spcPts val="0"/>
              </a:spcAft>
            </a:pPr>
            <a:r>
              <a:rPr lang="en-CA" sz="1000" dirty="0"/>
              <a:t>Cinnamon sticks – </a:t>
            </a:r>
            <a:r>
              <a:rPr lang="en-CA" sz="1000" dirty="0">
                <a:hlinkClick r:id="rId18"/>
              </a:rPr>
              <a:t>http://supplyist.com/product/cinnamon-cassia-qinnamon-tarcin-ground-powdered-bark-sticks/</a:t>
            </a:r>
            <a:endParaRPr lang="en-CA" sz="1000" dirty="0"/>
          </a:p>
          <a:p>
            <a:pPr>
              <a:lnSpc>
                <a:spcPct val="100000"/>
              </a:lnSpc>
              <a:spcAft>
                <a:spcPts val="0"/>
              </a:spcAft>
            </a:pPr>
            <a:r>
              <a:rPr lang="en-CA" sz="1000" dirty="0"/>
              <a:t>Metaldehyde – </a:t>
            </a:r>
            <a:r>
              <a:rPr lang="en-CA" sz="1000" dirty="0">
                <a:hlinkClick r:id="rId19"/>
              </a:rPr>
              <a:t>http://www.toxipedia.org/display/toxipedia/Metaldehyde</a:t>
            </a:r>
            <a:endParaRPr lang="en-CA" sz="1000" dirty="0"/>
          </a:p>
          <a:p>
            <a:pPr>
              <a:lnSpc>
                <a:spcPct val="100000"/>
              </a:lnSpc>
              <a:spcAft>
                <a:spcPts val="0"/>
              </a:spcAft>
            </a:pPr>
            <a:r>
              <a:rPr lang="en-CA" sz="1000" dirty="0"/>
              <a:t>Metaldehyde pellets – </a:t>
            </a:r>
            <a:r>
              <a:rPr lang="en-CA" sz="1000" dirty="0">
                <a:hlinkClick r:id="rId20"/>
              </a:rPr>
              <a:t>http://www.petpoisonhelpline.com/poison/metaldehyde/</a:t>
            </a:r>
            <a:endParaRPr lang="en-CA" sz="1000" dirty="0"/>
          </a:p>
          <a:p>
            <a:pPr>
              <a:lnSpc>
                <a:spcPct val="100000"/>
              </a:lnSpc>
              <a:spcAft>
                <a:spcPts val="0"/>
              </a:spcAft>
            </a:pPr>
            <a:r>
              <a:rPr lang="en-CA" sz="1000" dirty="0"/>
              <a:t>Formaldehyde – </a:t>
            </a:r>
            <a:r>
              <a:rPr lang="en-CA" sz="1000" dirty="0">
                <a:hlinkClick r:id="rId21"/>
              </a:rPr>
              <a:t>https://commons.wikimedia.org/wiki/File:Formaldehyde-2D.svg</a:t>
            </a:r>
            <a:endParaRPr lang="en-CA" sz="1000" dirty="0"/>
          </a:p>
          <a:p>
            <a:pPr>
              <a:lnSpc>
                <a:spcPct val="100000"/>
              </a:lnSpc>
              <a:spcAft>
                <a:spcPts val="0"/>
              </a:spcAft>
            </a:pPr>
            <a:r>
              <a:rPr lang="en-CA" sz="1000" dirty="0"/>
              <a:t>Formaldehyde warning – </a:t>
            </a:r>
            <a:r>
              <a:rPr lang="en-CA" sz="1000" dirty="0">
                <a:hlinkClick r:id="rId22"/>
              </a:rPr>
              <a:t>http://precisionhomeinspectors.com/formaldehyde-2/</a:t>
            </a:r>
            <a:endParaRPr lang="en-CA" sz="1000" dirty="0"/>
          </a:p>
          <a:p>
            <a:pPr>
              <a:lnSpc>
                <a:spcPct val="100000"/>
              </a:lnSpc>
              <a:spcAft>
                <a:spcPts val="0"/>
              </a:spcAft>
            </a:pPr>
            <a:r>
              <a:rPr lang="en-CA" sz="1000" dirty="0"/>
              <a:t>Testosterone – </a:t>
            </a:r>
            <a:r>
              <a:rPr lang="en-CA" sz="1000" dirty="0">
                <a:hlinkClick r:id="rId23"/>
              </a:rPr>
              <a:t>https://en.wikipedia.org/wiki/Testosterone</a:t>
            </a:r>
            <a:endParaRPr lang="en-CA" sz="1000" dirty="0"/>
          </a:p>
          <a:p>
            <a:pPr>
              <a:lnSpc>
                <a:spcPct val="100000"/>
              </a:lnSpc>
              <a:spcAft>
                <a:spcPts val="0"/>
              </a:spcAft>
            </a:pPr>
            <a:r>
              <a:rPr lang="en-CA" sz="1000" dirty="0"/>
              <a:t>Testosterone booster – </a:t>
            </a:r>
            <a:r>
              <a:rPr lang="en-CA" sz="1000" dirty="0">
                <a:hlinkClick r:id="rId24"/>
              </a:rPr>
              <a:t>http://testosteroneboosteradvice.com/six-star-testosterone-booster/six-star-testosterone-booster-5/</a:t>
            </a:r>
            <a:endParaRPr lang="en-CA" sz="1000" dirty="0"/>
          </a:p>
          <a:p>
            <a:pPr>
              <a:lnSpc>
                <a:spcPct val="100000"/>
              </a:lnSpc>
              <a:spcAft>
                <a:spcPts val="0"/>
              </a:spcAft>
            </a:pPr>
            <a:r>
              <a:rPr lang="en-CA" sz="1000" dirty="0"/>
              <a:t>Carvone – </a:t>
            </a:r>
            <a:r>
              <a:rPr lang="en-CA" sz="1000" dirty="0">
                <a:hlinkClick r:id="rId25"/>
              </a:rPr>
              <a:t>http://www.sigmaaldrich.com/catalog/product/aldrich/124931?lang=en&amp;region=US</a:t>
            </a:r>
            <a:endParaRPr lang="en-CA" sz="1000" dirty="0"/>
          </a:p>
          <a:p>
            <a:pPr>
              <a:lnSpc>
                <a:spcPct val="100000"/>
              </a:lnSpc>
              <a:spcAft>
                <a:spcPts val="0"/>
              </a:spcAft>
            </a:pPr>
            <a:r>
              <a:rPr lang="en-CA" sz="1000" dirty="0"/>
              <a:t>Spearmint – </a:t>
            </a:r>
            <a:r>
              <a:rPr lang="en-CA" sz="1000" dirty="0">
                <a:hlinkClick r:id="rId26"/>
              </a:rPr>
              <a:t>http://www.almanaturals.net/spearmint</a:t>
            </a:r>
            <a:endParaRPr lang="en-CA" sz="1000" dirty="0"/>
          </a:p>
          <a:p>
            <a:pPr>
              <a:lnSpc>
                <a:spcPct val="100000"/>
              </a:lnSpc>
              <a:spcAft>
                <a:spcPts val="0"/>
              </a:spcAft>
            </a:pPr>
            <a:r>
              <a:rPr lang="en-CA" sz="1000" dirty="0"/>
              <a:t>Acetone – </a:t>
            </a:r>
            <a:r>
              <a:rPr lang="en-CA" sz="1000" dirty="0">
                <a:hlinkClick r:id="rId27"/>
              </a:rPr>
              <a:t>http://www.sigmaaldrich.com/catalog/product/sial/439126?lang=en&amp;region=US</a:t>
            </a:r>
            <a:endParaRPr lang="en-CA" sz="1000" dirty="0"/>
          </a:p>
          <a:p>
            <a:pPr>
              <a:lnSpc>
                <a:spcPct val="100000"/>
              </a:lnSpc>
              <a:spcAft>
                <a:spcPts val="0"/>
              </a:spcAft>
            </a:pPr>
            <a:r>
              <a:rPr lang="en-CA" sz="1000" dirty="0"/>
              <a:t>Nail polish remover – </a:t>
            </a:r>
            <a:r>
              <a:rPr lang="en-CA" sz="1000" dirty="0">
                <a:hlinkClick r:id="rId28"/>
              </a:rPr>
              <a:t>http://www.zoya.com/content/category/Nail_Polish_Remover.html</a:t>
            </a:r>
            <a:endParaRPr lang="en-CA" sz="1000" dirty="0"/>
          </a:p>
          <a:p>
            <a:pPr>
              <a:lnSpc>
                <a:spcPct val="100000"/>
              </a:lnSpc>
              <a:spcAft>
                <a:spcPts val="0"/>
              </a:spcAft>
            </a:pPr>
            <a:r>
              <a:rPr lang="en-CA" sz="1000" dirty="0"/>
              <a:t>Progesterone – </a:t>
            </a:r>
            <a:r>
              <a:rPr lang="en-CA" sz="1000" dirty="0">
                <a:hlinkClick r:id="rId29"/>
              </a:rPr>
              <a:t>https://en.wikipedia.org/wiki/Micronized_progesterone</a:t>
            </a:r>
            <a:endParaRPr lang="en-CA" sz="1000" dirty="0"/>
          </a:p>
          <a:p>
            <a:pPr>
              <a:lnSpc>
                <a:spcPct val="100000"/>
              </a:lnSpc>
              <a:spcAft>
                <a:spcPts val="0"/>
              </a:spcAft>
            </a:pPr>
            <a:r>
              <a:rPr lang="en-CA" sz="1000" dirty="0"/>
              <a:t>Progesterone sample – </a:t>
            </a:r>
            <a:r>
              <a:rPr lang="en-CA" sz="1000" dirty="0">
                <a:hlinkClick r:id="rId30"/>
              </a:rPr>
              <a:t>https://doc.ro/un-nou-studiu-identifica-prevalenta-globala-a-genotipurilor-hepatitei-c</a:t>
            </a:r>
            <a:endParaRPr lang="en-CA" sz="1000" dirty="0"/>
          </a:p>
          <a:p>
            <a:pPr>
              <a:lnSpc>
                <a:spcPct val="100000"/>
              </a:lnSpc>
              <a:spcAft>
                <a:spcPts val="0"/>
              </a:spcAft>
            </a:pPr>
            <a:r>
              <a:rPr lang="en-CA" sz="1000" dirty="0"/>
              <a:t>Aldehyde structure – </a:t>
            </a:r>
            <a:r>
              <a:rPr lang="en-CA" sz="1000" dirty="0">
                <a:hlinkClick r:id="rId2"/>
              </a:rPr>
              <a:t>https://www.boundless.com/chemistry/textbooks/boundless-chemistry-textbook/organic-chemistry-23/functional-group-names...</a:t>
            </a:r>
            <a:endParaRPr lang="en-CA" sz="1000" dirty="0"/>
          </a:p>
          <a:p>
            <a:pPr>
              <a:lnSpc>
                <a:spcPct val="100000"/>
              </a:lnSpc>
              <a:spcAft>
                <a:spcPts val="0"/>
              </a:spcAft>
            </a:pPr>
            <a:r>
              <a:rPr lang="en-CA" sz="1000" dirty="0"/>
              <a:t>Carboxylic acid – </a:t>
            </a:r>
            <a:r>
              <a:rPr lang="en-CA" sz="1000" dirty="0">
                <a:hlinkClick r:id="rId31"/>
              </a:rPr>
              <a:t>https://www.studyblue.com/notes/note/n/ch-19-common-names-for-carboxylic-acids/deck/5390855</a:t>
            </a:r>
            <a:r>
              <a:rPr lang="en-CA" sz="1000" dirty="0"/>
              <a:t> </a:t>
            </a:r>
          </a:p>
          <a:p>
            <a:pPr>
              <a:lnSpc>
                <a:spcPct val="100000"/>
              </a:lnSpc>
              <a:spcAft>
                <a:spcPts val="0"/>
              </a:spcAft>
            </a:pPr>
            <a:r>
              <a:rPr lang="en-CA" sz="1000" dirty="0"/>
              <a:t>Carboxylate – </a:t>
            </a:r>
            <a:r>
              <a:rPr lang="en-CA" sz="1000" dirty="0">
                <a:hlinkClick r:id="rId32"/>
              </a:rPr>
              <a:t>https://commons.wikimedia.org/wiki/File:Carboxylate-canonical-forms.png</a:t>
            </a:r>
            <a:endParaRPr lang="en-CA" sz="1000" dirty="0"/>
          </a:p>
          <a:p>
            <a:pPr>
              <a:lnSpc>
                <a:spcPct val="100000"/>
              </a:lnSpc>
              <a:spcAft>
                <a:spcPts val="0"/>
              </a:spcAft>
            </a:pPr>
            <a:endParaRPr lang="en-CA" sz="1000" dirty="0"/>
          </a:p>
          <a:p>
            <a:pPr>
              <a:lnSpc>
                <a:spcPct val="100000"/>
              </a:lnSpc>
              <a:spcAft>
                <a:spcPts val="0"/>
              </a:spcAft>
            </a:pPr>
            <a:r>
              <a:rPr lang="en-CA" sz="1000" dirty="0"/>
              <a:t> </a:t>
            </a:r>
          </a:p>
          <a:p>
            <a:pPr>
              <a:lnSpc>
                <a:spcPct val="100000"/>
              </a:lnSpc>
              <a:spcAft>
                <a:spcPts val="0"/>
              </a:spcAft>
            </a:pPr>
            <a:endParaRPr lang="en-CA" sz="1050" dirty="0"/>
          </a:p>
          <a:p>
            <a:pPr>
              <a:spcAft>
                <a:spcPts val="0"/>
              </a:spcAft>
            </a:pPr>
            <a:r>
              <a:rPr lang="en-CA" sz="1050" dirty="0"/>
              <a:t> </a:t>
            </a:r>
          </a:p>
          <a:p>
            <a:pPr>
              <a:spcAft>
                <a:spcPts val="0"/>
              </a:spcAft>
            </a:pPr>
            <a:r>
              <a:rPr lang="en-CA" sz="1050" dirty="0"/>
              <a:t> </a:t>
            </a:r>
          </a:p>
          <a:p>
            <a:endParaRPr lang="en-CA" sz="1050" dirty="0"/>
          </a:p>
          <a:p>
            <a:r>
              <a:rPr lang="en-CA" sz="1050" dirty="0"/>
              <a:t> </a:t>
            </a:r>
          </a:p>
          <a:p>
            <a:r>
              <a:rPr lang="en-CA" sz="1050" dirty="0"/>
              <a:t> </a:t>
            </a:r>
          </a:p>
          <a:p>
            <a:r>
              <a:rPr lang="en-CA" sz="1050" dirty="0"/>
              <a:t> </a:t>
            </a:r>
          </a:p>
          <a:p>
            <a:r>
              <a:rPr lang="en-CA" sz="1050" dirty="0"/>
              <a:t> </a:t>
            </a:r>
          </a:p>
          <a:p>
            <a:r>
              <a:rPr lang="en-CA" sz="1050" dirty="0"/>
              <a:t> –</a:t>
            </a:r>
            <a:endParaRPr lang="en-CA" dirty="0"/>
          </a:p>
        </p:txBody>
      </p:sp>
      <p:sp>
        <p:nvSpPr>
          <p:cNvPr id="9" name="TextBox 8"/>
          <p:cNvSpPr txBox="1"/>
          <p:nvPr/>
        </p:nvSpPr>
        <p:spPr>
          <a:xfrm>
            <a:off x="98340" y="2216604"/>
            <a:ext cx="372218" cy="3108543"/>
          </a:xfrm>
          <a:prstGeom prst="rect">
            <a:avLst/>
          </a:prstGeom>
          <a:noFill/>
        </p:spPr>
        <p:txBody>
          <a:bodyPr wrap="none" rtlCol="0">
            <a:spAutoFit/>
          </a:bodyPr>
          <a:lstStyle/>
          <a:p>
            <a:r>
              <a:rPr lang="en-CA" sz="2700" dirty="0">
                <a:latin typeface="Old Standard TT" panose="020B0604020202020204" charset="0"/>
                <a:ea typeface="Old Standard TT" panose="020B0604020202020204" charset="0"/>
                <a:cs typeface="Old Standard TT" panose="020B0604020202020204" charset="0"/>
              </a:rPr>
              <a:t>c</a:t>
            </a:r>
            <a:br>
              <a:rPr lang="en-CA" sz="2700" dirty="0">
                <a:latin typeface="Old Standard TT" panose="020B0604020202020204" charset="0"/>
                <a:ea typeface="Old Standard TT" panose="020B0604020202020204" charset="0"/>
                <a:cs typeface="Old Standard TT" panose="020B0604020202020204" charset="0"/>
              </a:rPr>
            </a:br>
            <a:r>
              <a:rPr lang="en-CA" sz="2700" dirty="0">
                <a:latin typeface="Old Standard TT" panose="020B0604020202020204" charset="0"/>
                <a:ea typeface="Old Standard TT" panose="020B0604020202020204" charset="0"/>
                <a:cs typeface="Old Standard TT" panose="020B0604020202020204" charset="0"/>
              </a:rPr>
              <a:t>r</a:t>
            </a:r>
            <a:br>
              <a:rPr lang="en-CA" sz="2700" dirty="0">
                <a:latin typeface="Old Standard TT" panose="020B0604020202020204" charset="0"/>
                <a:ea typeface="Old Standard TT" panose="020B0604020202020204" charset="0"/>
                <a:cs typeface="Old Standard TT" panose="020B0604020202020204" charset="0"/>
              </a:rPr>
            </a:br>
            <a:r>
              <a:rPr lang="en-CA" sz="2700" dirty="0">
                <a:latin typeface="Old Standard TT" panose="020B0604020202020204" charset="0"/>
                <a:ea typeface="Old Standard TT" panose="020B0604020202020204" charset="0"/>
                <a:cs typeface="Old Standard TT" panose="020B0604020202020204" charset="0"/>
              </a:rPr>
              <a:t>e</a:t>
            </a:r>
            <a:br>
              <a:rPr lang="en-CA" sz="2700" dirty="0">
                <a:latin typeface="Old Standard TT" panose="020B0604020202020204" charset="0"/>
                <a:ea typeface="Old Standard TT" panose="020B0604020202020204" charset="0"/>
                <a:cs typeface="Old Standard TT" panose="020B0604020202020204" charset="0"/>
              </a:rPr>
            </a:br>
            <a:r>
              <a:rPr lang="en-CA" sz="2700" dirty="0">
                <a:latin typeface="Old Standard TT" panose="020B0604020202020204" charset="0"/>
                <a:ea typeface="Old Standard TT" panose="020B0604020202020204" charset="0"/>
                <a:cs typeface="Old Standard TT" panose="020B0604020202020204" charset="0"/>
              </a:rPr>
              <a:t>d</a:t>
            </a:r>
            <a:br>
              <a:rPr lang="en-CA" sz="2700" dirty="0">
                <a:latin typeface="Old Standard TT" panose="020B0604020202020204" charset="0"/>
                <a:ea typeface="Old Standard TT" panose="020B0604020202020204" charset="0"/>
                <a:cs typeface="Old Standard TT" panose="020B0604020202020204" charset="0"/>
              </a:rPr>
            </a:br>
            <a:r>
              <a:rPr lang="en-CA" sz="2700" dirty="0" err="1">
                <a:latin typeface="Old Standard TT" panose="020B0604020202020204" charset="0"/>
                <a:ea typeface="Old Standard TT" panose="020B0604020202020204" charset="0"/>
                <a:cs typeface="Old Standard TT" panose="020B0604020202020204" charset="0"/>
              </a:rPr>
              <a:t>i</a:t>
            </a:r>
            <a:br>
              <a:rPr lang="en-CA" sz="2700" dirty="0">
                <a:latin typeface="Old Standard TT" panose="020B0604020202020204" charset="0"/>
                <a:ea typeface="Old Standard TT" panose="020B0604020202020204" charset="0"/>
                <a:cs typeface="Old Standard TT" panose="020B0604020202020204" charset="0"/>
              </a:rPr>
            </a:br>
            <a:r>
              <a:rPr lang="en-CA" sz="2700" dirty="0">
                <a:latin typeface="Old Standard TT" panose="020B0604020202020204" charset="0"/>
                <a:ea typeface="Old Standard TT" panose="020B0604020202020204" charset="0"/>
                <a:cs typeface="Old Standard TT" panose="020B0604020202020204" charset="0"/>
              </a:rPr>
              <a:t>t</a:t>
            </a:r>
            <a:br>
              <a:rPr lang="en-CA" sz="2700" dirty="0">
                <a:latin typeface="Old Standard TT" panose="020B0604020202020204" charset="0"/>
                <a:ea typeface="Old Standard TT" panose="020B0604020202020204" charset="0"/>
                <a:cs typeface="Old Standard TT" panose="020B0604020202020204" charset="0"/>
              </a:rPr>
            </a:br>
            <a:r>
              <a:rPr lang="en-CA" sz="2700" dirty="0">
                <a:latin typeface="Old Standard TT" panose="020B0604020202020204" charset="0"/>
                <a:ea typeface="Old Standard TT" panose="020B0604020202020204" charset="0"/>
                <a:cs typeface="Old Standard TT" panose="020B0604020202020204" charset="0"/>
              </a:rPr>
              <a:t>s</a:t>
            </a:r>
          </a:p>
        </p:txBody>
      </p:sp>
    </p:spTree>
    <p:extLst>
      <p:ext uri="{BB962C8B-B14F-4D97-AF65-F5344CB8AC3E}">
        <p14:creationId xmlns:p14="http://schemas.microsoft.com/office/powerpoint/2010/main" val="23262459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125175" y="1382350"/>
            <a:ext cx="4403700" cy="1333200"/>
          </a:xfrm>
          <a:prstGeom prst="rect">
            <a:avLst/>
          </a:prstGeom>
        </p:spPr>
        <p:txBody>
          <a:bodyPr lIns="91425" tIns="91425" rIns="91425" bIns="91425" anchor="b" anchorCtr="0">
            <a:noAutofit/>
          </a:bodyPr>
          <a:lstStyle/>
          <a:p>
            <a:pPr lvl="0">
              <a:spcBef>
                <a:spcPts val="0"/>
              </a:spcBef>
              <a:buNone/>
            </a:pPr>
            <a:r>
              <a:rPr lang="en"/>
              <a:t>General Structure</a:t>
            </a:r>
          </a:p>
        </p:txBody>
      </p:sp>
      <p:sp>
        <p:nvSpPr>
          <p:cNvPr id="66" name="Shape 66"/>
          <p:cNvSpPr txBox="1">
            <a:spLocks noGrp="1"/>
          </p:cNvSpPr>
          <p:nvPr>
            <p:ph type="subTitle" idx="1"/>
          </p:nvPr>
        </p:nvSpPr>
        <p:spPr>
          <a:xfrm>
            <a:off x="265500" y="2769000"/>
            <a:ext cx="4045199" cy="1345500"/>
          </a:xfrm>
          <a:prstGeom prst="rect">
            <a:avLst/>
          </a:prstGeom>
        </p:spPr>
        <p:txBody>
          <a:bodyPr lIns="91425" tIns="91425" rIns="91425" bIns="91425" anchor="t" anchorCtr="0">
            <a:noAutofit/>
          </a:bodyPr>
          <a:lstStyle/>
          <a:p>
            <a:pPr lvl="0">
              <a:spcBef>
                <a:spcPts val="0"/>
              </a:spcBef>
              <a:buNone/>
            </a:pPr>
            <a:r>
              <a:rPr lang="en" sz="2200" dirty="0"/>
              <a:t>of aldehydes and ketones!</a:t>
            </a:r>
          </a:p>
        </p:txBody>
      </p:sp>
      <p:sp>
        <p:nvSpPr>
          <p:cNvPr id="67" name="Shape 67"/>
          <p:cNvSpPr txBox="1">
            <a:spLocks noGrp="1"/>
          </p:cNvSpPr>
          <p:nvPr>
            <p:ph type="body" idx="2"/>
          </p:nvPr>
        </p:nvSpPr>
        <p:spPr>
          <a:xfrm>
            <a:off x="4840950" y="1308000"/>
            <a:ext cx="4116900" cy="3695100"/>
          </a:xfrm>
          <a:prstGeom prst="rect">
            <a:avLst/>
          </a:prstGeom>
        </p:spPr>
        <p:txBody>
          <a:bodyPr lIns="91425" tIns="91425" rIns="91425" bIns="91425" anchor="ctr" anchorCtr="0">
            <a:noAutofit/>
          </a:bodyPr>
          <a:lstStyle/>
          <a:p>
            <a:pPr marL="457200" lvl="0" indent="-361950">
              <a:spcBef>
                <a:spcPts val="0"/>
              </a:spcBef>
              <a:buSzPct val="100000"/>
              <a:buNone/>
            </a:pPr>
            <a:r>
              <a:rPr lang="en" sz="2100" dirty="0"/>
              <a:t>- Presence of a carbonyl group.</a:t>
            </a:r>
          </a:p>
          <a:p>
            <a:pPr marL="457200" lvl="0" indent="-361950">
              <a:spcBef>
                <a:spcPts val="0"/>
              </a:spcBef>
              <a:buSzPct val="100000"/>
            </a:pPr>
            <a:r>
              <a:rPr lang="en" sz="2100" dirty="0"/>
              <a:t>- The carbon atom of the carbonyl group has two remaining bonds that can be filled by a hydrogen atom, an alkyl group, or an aryl group.</a:t>
            </a:r>
          </a:p>
        </p:txBody>
      </p:sp>
      <p:sp>
        <p:nvSpPr>
          <p:cNvPr id="68" name="Shape 68"/>
          <p:cNvSpPr txBox="1"/>
          <p:nvPr/>
        </p:nvSpPr>
        <p:spPr>
          <a:xfrm>
            <a:off x="7261400" y="-745050"/>
            <a:ext cx="2086800" cy="3000000"/>
          </a:xfrm>
          <a:prstGeom prst="rect">
            <a:avLst/>
          </a:prstGeom>
          <a:noFill/>
          <a:ln>
            <a:noFill/>
          </a:ln>
        </p:spPr>
        <p:txBody>
          <a:bodyPr lIns="91425" tIns="91425" rIns="91425" bIns="91425" anchor="ctr" anchorCtr="0">
            <a:noAutofit/>
          </a:bodyPr>
          <a:lstStyle/>
          <a:p>
            <a:pPr lvl="0" rtl="0">
              <a:lnSpc>
                <a:spcPct val="115000"/>
              </a:lnSpc>
              <a:spcBef>
                <a:spcPts val="0"/>
              </a:spcBef>
              <a:spcAft>
                <a:spcPts val="1600"/>
              </a:spcAft>
              <a:buNone/>
            </a:pPr>
            <a:r>
              <a:rPr lang="en" sz="1800">
                <a:solidFill>
                  <a:schemeClr val="accent1"/>
                </a:solidFill>
                <a:latin typeface="Old Standard TT"/>
                <a:ea typeface="Old Standard TT"/>
                <a:cs typeface="Old Standard TT"/>
                <a:sym typeface="Old Standard TT"/>
              </a:rPr>
              <a:t>functional group composed of a </a:t>
            </a:r>
            <a:r>
              <a:rPr lang="en" sz="1800" i="1">
                <a:solidFill>
                  <a:schemeClr val="accent1"/>
                </a:solidFill>
                <a:latin typeface="Old Standard TT"/>
                <a:ea typeface="Old Standard TT"/>
                <a:cs typeface="Old Standard TT"/>
                <a:sym typeface="Old Standard TT"/>
              </a:rPr>
              <a:t>‘C’</a:t>
            </a:r>
            <a:r>
              <a:rPr lang="en" sz="1800">
                <a:solidFill>
                  <a:schemeClr val="accent1"/>
                </a:solidFill>
                <a:latin typeface="Old Standard TT"/>
                <a:ea typeface="Old Standard TT"/>
                <a:cs typeface="Old Standard TT"/>
                <a:sym typeface="Old Standard TT"/>
              </a:rPr>
              <a:t> double-bonded to an </a:t>
            </a:r>
            <a:r>
              <a:rPr lang="en" sz="1800" i="1">
                <a:solidFill>
                  <a:schemeClr val="accent1"/>
                </a:solidFill>
                <a:latin typeface="Old Standard TT"/>
                <a:ea typeface="Old Standard TT"/>
                <a:cs typeface="Old Standard TT"/>
                <a:sym typeface="Old Standard TT"/>
              </a:rPr>
              <a:t>‘O’</a:t>
            </a:r>
            <a:r>
              <a:rPr lang="en" sz="1800">
                <a:solidFill>
                  <a:schemeClr val="accent1"/>
                </a:solidFill>
                <a:latin typeface="Old Standard TT"/>
                <a:ea typeface="Old Standard TT"/>
                <a:cs typeface="Old Standard TT"/>
                <a:sym typeface="Old Standard TT"/>
              </a:rPr>
              <a:t>.</a:t>
            </a:r>
          </a:p>
        </p:txBody>
      </p:sp>
      <p:cxnSp>
        <p:nvCxnSpPr>
          <p:cNvPr id="69" name="Shape 69"/>
          <p:cNvCxnSpPr/>
          <p:nvPr/>
        </p:nvCxnSpPr>
        <p:spPr>
          <a:xfrm rot="10800000" flipH="1">
            <a:off x="7669190" y="1400466"/>
            <a:ext cx="194400" cy="497100"/>
          </a:xfrm>
          <a:prstGeom prst="straightConnector1">
            <a:avLst/>
          </a:prstGeom>
          <a:noFill/>
          <a:ln w="28575" cap="flat" cmpd="sng">
            <a:solidFill>
              <a:schemeClr val="lt1"/>
            </a:solidFill>
            <a:prstDash val="solid"/>
            <a:round/>
            <a:headEnd type="none" w="lg" len="lg"/>
            <a:tailEnd type="triangle" w="lg" len="lg"/>
          </a:ln>
        </p:spPr>
      </p:cxnSp>
      <p:cxnSp>
        <p:nvCxnSpPr>
          <p:cNvPr id="70" name="Shape 70"/>
          <p:cNvCxnSpPr/>
          <p:nvPr/>
        </p:nvCxnSpPr>
        <p:spPr>
          <a:xfrm rot="10800000">
            <a:off x="8158801" y="1116962"/>
            <a:ext cx="152400" cy="821700"/>
          </a:xfrm>
          <a:prstGeom prst="straightConnector1">
            <a:avLst/>
          </a:prstGeom>
          <a:noFill/>
          <a:ln w="28575" cap="flat" cmpd="sng">
            <a:solidFill>
              <a:schemeClr val="lt1"/>
            </a:solidFill>
            <a:prstDash val="solid"/>
            <a:round/>
            <a:headEnd type="none" w="lg" len="lg"/>
            <a:tailEnd type="triangle" w="lg" len="lg"/>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490250" y="526350"/>
            <a:ext cx="5604000" cy="4090800"/>
          </a:xfrm>
          <a:prstGeom prst="rect">
            <a:avLst/>
          </a:prstGeom>
        </p:spPr>
        <p:txBody>
          <a:bodyPr lIns="91425" tIns="91425" rIns="91425" bIns="91425" anchor="ctr" anchorCtr="0">
            <a:noAutofit/>
          </a:bodyPr>
          <a:lstStyle/>
          <a:p>
            <a:pPr lvl="0">
              <a:spcBef>
                <a:spcPts val="0"/>
              </a:spcBef>
              <a:buNone/>
            </a:pPr>
            <a:r>
              <a:rPr lang="en"/>
              <a:t>When is it an aldehyde? When is it a ketone?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311700" y="292625"/>
            <a:ext cx="8520600" cy="613200"/>
          </a:xfrm>
          <a:prstGeom prst="rect">
            <a:avLst/>
          </a:prstGeom>
        </p:spPr>
        <p:txBody>
          <a:bodyPr lIns="91425" tIns="91425" rIns="91425" bIns="91425" anchor="t" anchorCtr="0">
            <a:noAutofit/>
          </a:bodyPr>
          <a:lstStyle/>
          <a:p>
            <a:pPr lvl="0">
              <a:spcBef>
                <a:spcPts val="0"/>
              </a:spcBef>
              <a:buNone/>
            </a:pPr>
            <a:r>
              <a:rPr lang="en" sz="3600"/>
              <a:t>Aldehydes vs. Ketones</a:t>
            </a:r>
          </a:p>
        </p:txBody>
      </p:sp>
      <p:sp>
        <p:nvSpPr>
          <p:cNvPr id="81" name="Shape 81"/>
          <p:cNvSpPr txBox="1">
            <a:spLocks noGrp="1"/>
          </p:cNvSpPr>
          <p:nvPr>
            <p:ph type="body" idx="1"/>
          </p:nvPr>
        </p:nvSpPr>
        <p:spPr>
          <a:xfrm>
            <a:off x="95946" y="1009832"/>
            <a:ext cx="5722280" cy="3397200"/>
          </a:xfrm>
          <a:prstGeom prst="rect">
            <a:avLst/>
          </a:prstGeom>
        </p:spPr>
        <p:txBody>
          <a:bodyPr lIns="91425" tIns="91425" rIns="91425" bIns="91425" anchor="t" anchorCtr="0">
            <a:noAutofit/>
          </a:bodyPr>
          <a:lstStyle/>
          <a:p>
            <a:pPr marL="457200" lvl="0" indent="-355600" rtl="0">
              <a:spcBef>
                <a:spcPts val="0"/>
              </a:spcBef>
              <a:buSzPct val="100000"/>
            </a:pPr>
            <a:r>
              <a:rPr lang="en" sz="2000" dirty="0"/>
              <a:t>- If at least one of the substituents on the open bonds of the carbon atom from the carbonyl group is a hydrogen atom, the compound is an aldehyde.</a:t>
            </a:r>
          </a:p>
          <a:p>
            <a:pPr marL="457200" lvl="0" indent="-355600" rtl="0">
              <a:spcBef>
                <a:spcPts val="0"/>
              </a:spcBef>
              <a:buSzPct val="100000"/>
            </a:pPr>
            <a:r>
              <a:rPr lang="en" sz="2000" dirty="0"/>
              <a:t>- If instead of H’s, both substituents are aliphatic or aromatic, the compound is a ketone. </a:t>
            </a:r>
          </a:p>
          <a:p>
            <a:pPr marL="457200" lvl="0" indent="-355600" rtl="0">
              <a:spcBef>
                <a:spcPts val="0"/>
              </a:spcBef>
              <a:buSzPct val="100000"/>
            </a:pPr>
            <a:r>
              <a:rPr lang="en" sz="2000" dirty="0"/>
              <a:t>- In simpler terms, carbonyl groups are located on an end carbon atom with aldehydes, but on one of the middle carbon atoms when dealing with ketones.</a:t>
            </a:r>
          </a:p>
          <a:p>
            <a:pPr lvl="0">
              <a:spcBef>
                <a:spcPts val="0"/>
              </a:spcBef>
              <a:buNone/>
            </a:pPr>
            <a:endParaRPr sz="1600" dirty="0"/>
          </a:p>
        </p:txBody>
      </p:sp>
      <p:pic>
        <p:nvPicPr>
          <p:cNvPr id="82" name="Shape 82"/>
          <p:cNvPicPr preferRelativeResize="0"/>
          <p:nvPr/>
        </p:nvPicPr>
        <p:blipFill>
          <a:blip r:embed="rId3">
            <a:alphaModFix/>
          </a:blip>
          <a:stretch>
            <a:fillRect/>
          </a:stretch>
        </p:blipFill>
        <p:spPr>
          <a:xfrm>
            <a:off x="5907826" y="165575"/>
            <a:ext cx="1776274" cy="1645994"/>
          </a:xfrm>
          <a:prstGeom prst="rect">
            <a:avLst/>
          </a:prstGeom>
          <a:noFill/>
          <a:ln>
            <a:noFill/>
          </a:ln>
        </p:spPr>
      </p:pic>
      <p:sp>
        <p:nvSpPr>
          <p:cNvPr id="83" name="Shape 83"/>
          <p:cNvSpPr txBox="1"/>
          <p:nvPr/>
        </p:nvSpPr>
        <p:spPr>
          <a:xfrm>
            <a:off x="6442725" y="1751550"/>
            <a:ext cx="2550000" cy="726000"/>
          </a:xfrm>
          <a:prstGeom prst="rect">
            <a:avLst/>
          </a:prstGeom>
          <a:noFill/>
          <a:ln>
            <a:noFill/>
          </a:ln>
        </p:spPr>
        <p:txBody>
          <a:bodyPr lIns="91425" tIns="91425" rIns="91425" bIns="91425" anchor="t" anchorCtr="0">
            <a:noAutofit/>
          </a:bodyPr>
          <a:lstStyle/>
          <a:p>
            <a:pPr lvl="0">
              <a:spcBef>
                <a:spcPts val="0"/>
              </a:spcBef>
              <a:buNone/>
            </a:pPr>
            <a:r>
              <a:rPr lang="en"/>
              <a:t>An aldehyde. </a:t>
            </a:r>
            <a:r>
              <a:rPr lang="en" i="1"/>
              <a:t>R </a:t>
            </a:r>
            <a:r>
              <a:rPr lang="en"/>
              <a:t>represents an alkyl or aryl chain that differs depending on the molecule.</a:t>
            </a:r>
          </a:p>
        </p:txBody>
      </p:sp>
      <p:pic>
        <p:nvPicPr>
          <p:cNvPr id="84" name="Shape 84"/>
          <p:cNvPicPr preferRelativeResize="0"/>
          <p:nvPr/>
        </p:nvPicPr>
        <p:blipFill>
          <a:blip r:embed="rId4">
            <a:alphaModFix/>
          </a:blip>
          <a:stretch>
            <a:fillRect/>
          </a:stretch>
        </p:blipFill>
        <p:spPr>
          <a:xfrm>
            <a:off x="7152800" y="2734375"/>
            <a:ext cx="1776274" cy="1551275"/>
          </a:xfrm>
          <a:prstGeom prst="rect">
            <a:avLst/>
          </a:prstGeom>
          <a:noFill/>
          <a:ln>
            <a:noFill/>
          </a:ln>
        </p:spPr>
      </p:pic>
      <p:sp>
        <p:nvSpPr>
          <p:cNvPr id="85" name="Shape 85"/>
          <p:cNvSpPr txBox="1"/>
          <p:nvPr/>
        </p:nvSpPr>
        <p:spPr>
          <a:xfrm>
            <a:off x="6098650" y="4285650"/>
            <a:ext cx="2550000" cy="726000"/>
          </a:xfrm>
          <a:prstGeom prst="rect">
            <a:avLst/>
          </a:prstGeom>
          <a:noFill/>
          <a:ln>
            <a:noFill/>
          </a:ln>
        </p:spPr>
        <p:txBody>
          <a:bodyPr lIns="91425" tIns="91425" rIns="91425" bIns="91425" anchor="t" anchorCtr="0">
            <a:noAutofit/>
          </a:bodyPr>
          <a:lstStyle/>
          <a:p>
            <a:pPr lvl="0" rtl="0">
              <a:spcBef>
                <a:spcPts val="0"/>
              </a:spcBef>
              <a:buNone/>
            </a:pPr>
            <a:r>
              <a:rPr lang="en"/>
              <a:t>A ketone. </a:t>
            </a:r>
            <a:r>
              <a:rPr lang="en" i="1"/>
              <a:t>R </a:t>
            </a:r>
            <a:r>
              <a:rPr lang="en"/>
              <a:t>and </a:t>
            </a:r>
            <a:r>
              <a:rPr lang="en" i="1"/>
              <a:t>R’</a:t>
            </a:r>
            <a:r>
              <a:rPr lang="en"/>
              <a:t> indicate the possibility of having two different substituted groups.</a:t>
            </a:r>
          </a:p>
        </p:txBody>
      </p:sp>
      <p:sp>
        <p:nvSpPr>
          <p:cNvPr id="2" name="TextBox 1"/>
          <p:cNvSpPr txBox="1"/>
          <p:nvPr/>
        </p:nvSpPr>
        <p:spPr>
          <a:xfrm>
            <a:off x="6539322" y="1409398"/>
            <a:ext cx="513282" cy="307777"/>
          </a:xfrm>
          <a:prstGeom prst="rect">
            <a:avLst/>
          </a:prstGeom>
          <a:noFill/>
        </p:spPr>
        <p:txBody>
          <a:bodyPr wrap="none" rtlCol="0">
            <a:spAutoFit/>
          </a:bodyPr>
          <a:lstStyle/>
          <a:p>
            <a:r>
              <a:rPr lang="en-CA" dirty="0">
                <a:hlinkClick r:id="rId5"/>
              </a:rPr>
              <a:t>Link</a:t>
            </a:r>
            <a:endParaRPr lang="en-CA" dirty="0"/>
          </a:p>
        </p:txBody>
      </p:sp>
      <p:sp>
        <p:nvSpPr>
          <p:cNvPr id="3" name="TextBox 2"/>
          <p:cNvSpPr txBox="1"/>
          <p:nvPr/>
        </p:nvSpPr>
        <p:spPr>
          <a:xfrm>
            <a:off x="7757053" y="3904432"/>
            <a:ext cx="513282" cy="307777"/>
          </a:xfrm>
          <a:prstGeom prst="rect">
            <a:avLst/>
          </a:prstGeom>
          <a:noFill/>
        </p:spPr>
        <p:txBody>
          <a:bodyPr wrap="none" rtlCol="0">
            <a:spAutoFit/>
          </a:bodyPr>
          <a:lstStyle/>
          <a:p>
            <a:r>
              <a:rPr lang="en-CA" dirty="0">
                <a:hlinkClick r:id="rId6"/>
              </a:rPr>
              <a:t>Link</a:t>
            </a:r>
            <a:endParaRPr lang="en-C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125175" y="1382350"/>
            <a:ext cx="4403700" cy="1333200"/>
          </a:xfrm>
          <a:prstGeom prst="rect">
            <a:avLst/>
          </a:prstGeom>
        </p:spPr>
        <p:txBody>
          <a:bodyPr lIns="91425" tIns="91425" rIns="91425" bIns="91425" anchor="b" anchorCtr="0">
            <a:noAutofit/>
          </a:bodyPr>
          <a:lstStyle/>
          <a:p>
            <a:pPr lvl="0" rtl="0">
              <a:spcBef>
                <a:spcPts val="0"/>
              </a:spcBef>
              <a:buNone/>
            </a:pPr>
            <a:r>
              <a:rPr lang="en" dirty="0"/>
              <a:t>¡Nomenclature</a:t>
            </a:r>
          </a:p>
        </p:txBody>
      </p:sp>
      <p:sp>
        <p:nvSpPr>
          <p:cNvPr id="91" name="Shape 91"/>
          <p:cNvSpPr txBox="1">
            <a:spLocks noGrp="1"/>
          </p:cNvSpPr>
          <p:nvPr>
            <p:ph type="subTitle" idx="1"/>
          </p:nvPr>
        </p:nvSpPr>
        <p:spPr>
          <a:xfrm>
            <a:off x="265500" y="2769000"/>
            <a:ext cx="4045200" cy="1345500"/>
          </a:xfrm>
          <a:prstGeom prst="rect">
            <a:avLst/>
          </a:prstGeom>
        </p:spPr>
        <p:txBody>
          <a:bodyPr lIns="91425" tIns="91425" rIns="91425" bIns="91425" anchor="t" anchorCtr="0">
            <a:noAutofit/>
          </a:bodyPr>
          <a:lstStyle/>
          <a:p>
            <a:pPr lvl="0" rtl="0">
              <a:spcBef>
                <a:spcPts val="0"/>
              </a:spcBef>
              <a:buNone/>
            </a:pPr>
            <a:r>
              <a:rPr lang="en"/>
              <a:t>de los aldehídos y cetonas!</a:t>
            </a:r>
          </a:p>
        </p:txBody>
      </p:sp>
      <p:sp>
        <p:nvSpPr>
          <p:cNvPr id="92" name="Shape 92"/>
          <p:cNvSpPr txBox="1">
            <a:spLocks noGrp="1"/>
          </p:cNvSpPr>
          <p:nvPr>
            <p:ph type="body" idx="2"/>
          </p:nvPr>
        </p:nvSpPr>
        <p:spPr>
          <a:xfrm>
            <a:off x="4939500" y="724200"/>
            <a:ext cx="3837000" cy="3695100"/>
          </a:xfrm>
          <a:prstGeom prst="rect">
            <a:avLst/>
          </a:prstGeom>
        </p:spPr>
        <p:txBody>
          <a:bodyPr lIns="91425" tIns="91425" rIns="91425" bIns="91425" anchor="ctr" anchorCtr="0">
            <a:noAutofit/>
          </a:bodyPr>
          <a:lstStyle/>
          <a:p>
            <a:pPr marL="457200" lvl="0" indent="-228600" rtl="0">
              <a:spcBef>
                <a:spcPts val="0"/>
              </a:spcBef>
            </a:pPr>
            <a:r>
              <a:rPr lang="en" dirty="0"/>
              <a:t>- Similar to the naming of alkanes, alkenes, and alkynes, the prefixes of aldehydes and ketones are based on the number of carbon atoms in the parent chain.</a:t>
            </a:r>
          </a:p>
          <a:p>
            <a:pPr marL="457200" lvl="0" indent="-228600" rtl="0">
              <a:spcBef>
                <a:spcPts val="0"/>
              </a:spcBef>
            </a:pPr>
            <a:r>
              <a:rPr lang="en" dirty="0"/>
              <a:t>- However, the suffix is different, as the </a:t>
            </a:r>
            <a:r>
              <a:rPr lang="en" i="1" dirty="0"/>
              <a:t>-e </a:t>
            </a:r>
            <a:r>
              <a:rPr lang="en" dirty="0"/>
              <a:t>of an alkane, alkene, or alkyne is replaced with an </a:t>
            </a:r>
            <a:r>
              <a:rPr lang="en" i="1" dirty="0"/>
              <a:t>-al</a:t>
            </a:r>
            <a:r>
              <a:rPr lang="en" dirty="0"/>
              <a:t> for an aldehyde and an </a:t>
            </a:r>
            <a:r>
              <a:rPr lang="en" i="1" dirty="0"/>
              <a:t>-one</a:t>
            </a:r>
            <a:r>
              <a:rPr lang="en" dirty="0"/>
              <a:t> for a ketone with the same amount of carbon atoms.</a:t>
            </a:r>
          </a:p>
          <a:p>
            <a:pPr lvl="0" rtl="0">
              <a:spcBef>
                <a:spcPts val="0"/>
              </a:spcBef>
              <a:buNone/>
            </a:pP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311700" y="292625"/>
            <a:ext cx="8520600" cy="613200"/>
          </a:xfrm>
          <a:prstGeom prst="rect">
            <a:avLst/>
          </a:prstGeom>
        </p:spPr>
        <p:txBody>
          <a:bodyPr lIns="91425" tIns="91425" rIns="91425" bIns="91425" anchor="t" anchorCtr="0">
            <a:noAutofit/>
          </a:bodyPr>
          <a:lstStyle/>
          <a:p>
            <a:pPr lvl="0" rtl="0">
              <a:spcBef>
                <a:spcPts val="0"/>
              </a:spcBef>
              <a:buNone/>
            </a:pPr>
            <a:r>
              <a:rPr lang="en" sz="3600" dirty="0"/>
              <a:t>For example…</a:t>
            </a:r>
          </a:p>
        </p:txBody>
      </p:sp>
      <p:pic>
        <p:nvPicPr>
          <p:cNvPr id="98" name="Shape 98"/>
          <p:cNvPicPr preferRelativeResize="0"/>
          <p:nvPr/>
        </p:nvPicPr>
        <p:blipFill>
          <a:blip r:embed="rId3">
            <a:alphaModFix/>
          </a:blip>
          <a:stretch>
            <a:fillRect/>
          </a:stretch>
        </p:blipFill>
        <p:spPr>
          <a:xfrm>
            <a:off x="4765638" y="137994"/>
            <a:ext cx="3092352" cy="1626260"/>
          </a:xfrm>
          <a:prstGeom prst="rect">
            <a:avLst/>
          </a:prstGeom>
          <a:noFill/>
          <a:ln>
            <a:noFill/>
          </a:ln>
        </p:spPr>
      </p:pic>
      <p:pic>
        <p:nvPicPr>
          <p:cNvPr id="99" name="Shape 99"/>
          <p:cNvPicPr preferRelativeResize="0"/>
          <p:nvPr/>
        </p:nvPicPr>
        <p:blipFill>
          <a:blip r:embed="rId4">
            <a:alphaModFix/>
          </a:blip>
          <a:stretch>
            <a:fillRect/>
          </a:stretch>
        </p:blipFill>
        <p:spPr>
          <a:xfrm>
            <a:off x="5212565" y="2312895"/>
            <a:ext cx="2791123" cy="1656678"/>
          </a:xfrm>
          <a:prstGeom prst="rect">
            <a:avLst/>
          </a:prstGeom>
          <a:noFill/>
          <a:ln>
            <a:noFill/>
          </a:ln>
        </p:spPr>
      </p:pic>
      <p:pic>
        <p:nvPicPr>
          <p:cNvPr id="5122" name="Picture 2" descr="Image result for propanon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4319" y="1629441"/>
            <a:ext cx="3420665" cy="187183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158010" y="2833457"/>
            <a:ext cx="513282" cy="307777"/>
          </a:xfrm>
          <a:prstGeom prst="rect">
            <a:avLst/>
          </a:prstGeom>
          <a:noFill/>
        </p:spPr>
        <p:txBody>
          <a:bodyPr wrap="none" rtlCol="0">
            <a:spAutoFit/>
          </a:bodyPr>
          <a:lstStyle/>
          <a:p>
            <a:r>
              <a:rPr lang="en-CA" dirty="0">
                <a:hlinkClick r:id="rId6"/>
              </a:rPr>
              <a:t>Link</a:t>
            </a:r>
            <a:endParaRPr lang="en-CA" dirty="0"/>
          </a:p>
        </p:txBody>
      </p:sp>
      <p:sp>
        <p:nvSpPr>
          <p:cNvPr id="3" name="TextBox 2"/>
          <p:cNvSpPr txBox="1"/>
          <p:nvPr/>
        </p:nvSpPr>
        <p:spPr>
          <a:xfrm>
            <a:off x="7157885" y="1111049"/>
            <a:ext cx="513282" cy="307777"/>
          </a:xfrm>
          <a:prstGeom prst="rect">
            <a:avLst/>
          </a:prstGeom>
          <a:noFill/>
        </p:spPr>
        <p:txBody>
          <a:bodyPr wrap="none" rtlCol="0">
            <a:spAutoFit/>
          </a:bodyPr>
          <a:lstStyle/>
          <a:p>
            <a:r>
              <a:rPr lang="en-CA" dirty="0">
                <a:hlinkClick r:id="rId7"/>
              </a:rPr>
              <a:t>Link</a:t>
            </a:r>
            <a:endParaRPr lang="en-CA" dirty="0"/>
          </a:p>
        </p:txBody>
      </p:sp>
      <p:sp>
        <p:nvSpPr>
          <p:cNvPr id="4" name="TextBox 3"/>
          <p:cNvSpPr txBox="1"/>
          <p:nvPr/>
        </p:nvSpPr>
        <p:spPr>
          <a:xfrm>
            <a:off x="7601349" y="3016841"/>
            <a:ext cx="513282" cy="307777"/>
          </a:xfrm>
          <a:prstGeom prst="rect">
            <a:avLst/>
          </a:prstGeom>
          <a:noFill/>
        </p:spPr>
        <p:txBody>
          <a:bodyPr wrap="none" rtlCol="0">
            <a:spAutoFit/>
          </a:bodyPr>
          <a:lstStyle/>
          <a:p>
            <a:r>
              <a:rPr lang="en-CA" dirty="0">
                <a:hlinkClick r:id="rId8"/>
              </a:rPr>
              <a:t>Link</a:t>
            </a:r>
            <a:endParaRPr lang="en-C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311700" y="292625"/>
            <a:ext cx="8520600" cy="613200"/>
          </a:xfrm>
          <a:prstGeom prst="rect">
            <a:avLst/>
          </a:prstGeom>
        </p:spPr>
        <p:txBody>
          <a:bodyPr lIns="91425" tIns="91425" rIns="91425" bIns="91425" anchor="t" anchorCtr="0">
            <a:noAutofit/>
          </a:bodyPr>
          <a:lstStyle/>
          <a:p>
            <a:pPr lvl="0" rtl="0">
              <a:spcBef>
                <a:spcPts val="0"/>
              </a:spcBef>
              <a:buNone/>
            </a:pPr>
            <a:r>
              <a:rPr lang="en" sz="3600"/>
              <a:t>Other aldehyde naming rules</a:t>
            </a:r>
          </a:p>
        </p:txBody>
      </p:sp>
      <p:sp>
        <p:nvSpPr>
          <p:cNvPr id="105" name="Shape 105"/>
          <p:cNvSpPr txBox="1">
            <a:spLocks noGrp="1"/>
          </p:cNvSpPr>
          <p:nvPr>
            <p:ph type="body" idx="1"/>
          </p:nvPr>
        </p:nvSpPr>
        <p:spPr>
          <a:xfrm>
            <a:off x="142799" y="937913"/>
            <a:ext cx="9001201" cy="3397200"/>
          </a:xfrm>
          <a:prstGeom prst="rect">
            <a:avLst/>
          </a:prstGeom>
        </p:spPr>
        <p:txBody>
          <a:bodyPr lIns="91425" tIns="91425" rIns="91425" bIns="91425" anchor="t" anchorCtr="0">
            <a:noAutofit/>
          </a:bodyPr>
          <a:lstStyle/>
          <a:p>
            <a:pPr marL="457200" lvl="0" indent="-355600" rtl="0">
              <a:spcBef>
                <a:spcPts val="0"/>
              </a:spcBef>
              <a:buClr>
                <a:srgbClr val="000000"/>
              </a:buClr>
              <a:buSzPct val="100000"/>
            </a:pPr>
            <a:r>
              <a:rPr lang="en" sz="1950" dirty="0">
                <a:solidFill>
                  <a:srgbClr val="000000"/>
                </a:solidFill>
              </a:rPr>
              <a:t>- The carbonyl ‘</a:t>
            </a:r>
            <a:r>
              <a:rPr lang="en" sz="1950" i="1" dirty="0">
                <a:solidFill>
                  <a:srgbClr val="000000"/>
                </a:solidFill>
              </a:rPr>
              <a:t>C’</a:t>
            </a:r>
            <a:r>
              <a:rPr lang="en" sz="1950" dirty="0">
                <a:solidFill>
                  <a:srgbClr val="000000"/>
                </a:solidFill>
              </a:rPr>
              <a:t> atom is given the #1 numbering location of the longest parent chain.</a:t>
            </a:r>
          </a:p>
          <a:p>
            <a:pPr marL="457200" lvl="0" indent="-355600" rtl="0">
              <a:spcBef>
                <a:spcPts val="0"/>
              </a:spcBef>
              <a:buClr>
                <a:srgbClr val="000000"/>
              </a:buClr>
              <a:buSzPct val="100000"/>
            </a:pPr>
            <a:r>
              <a:rPr lang="en" sz="1950" dirty="0">
                <a:solidFill>
                  <a:srgbClr val="000000"/>
                </a:solidFill>
              </a:rPr>
              <a:t>- According to IUPAC, aldehydes use the same rules as alkanes regarding alkyl and aryl branches as well as other substituents (e.g. methyl, phenyl, chloro, dipropyl, cyclohexane).</a:t>
            </a:r>
          </a:p>
          <a:p>
            <a:pPr marL="457200" lvl="0" indent="-355600" rtl="0">
              <a:spcBef>
                <a:spcPts val="0"/>
              </a:spcBef>
              <a:buClr>
                <a:srgbClr val="000000"/>
              </a:buClr>
              <a:buSzPct val="100000"/>
            </a:pPr>
            <a:r>
              <a:rPr lang="en" sz="1950" dirty="0">
                <a:solidFill>
                  <a:srgbClr val="000000"/>
                </a:solidFill>
              </a:rPr>
              <a:t>- For the common name of an aldehyde, start with the common parent chain name and add the suffix </a:t>
            </a:r>
            <a:r>
              <a:rPr lang="en" sz="1950" i="1" dirty="0">
                <a:solidFill>
                  <a:srgbClr val="000000"/>
                </a:solidFill>
              </a:rPr>
              <a:t>-aldehyde</a:t>
            </a:r>
            <a:r>
              <a:rPr lang="en" sz="1950" dirty="0">
                <a:solidFill>
                  <a:srgbClr val="000000"/>
                </a:solidFill>
              </a:rPr>
              <a:t>. Branch positions are indicated using Greek letters.</a:t>
            </a:r>
          </a:p>
          <a:p>
            <a:pPr marL="457200" lvl="0" indent="-355600" rtl="0">
              <a:spcBef>
                <a:spcPts val="0"/>
              </a:spcBef>
              <a:buClr>
                <a:srgbClr val="000000"/>
              </a:buClr>
              <a:buSzPct val="100000"/>
            </a:pPr>
            <a:r>
              <a:rPr lang="en" sz="1950" dirty="0">
                <a:solidFill>
                  <a:srgbClr val="000000"/>
                </a:solidFill>
              </a:rPr>
              <a:t>- When the functional group is attached to a ring, the suffix becomes                     </a:t>
            </a:r>
            <a:r>
              <a:rPr lang="en" sz="1950" i="1" dirty="0">
                <a:solidFill>
                  <a:srgbClr val="000000"/>
                </a:solidFill>
              </a:rPr>
              <a:t>-carbaldehyde</a:t>
            </a:r>
            <a:r>
              <a:rPr lang="en" sz="1950" dirty="0">
                <a:solidFill>
                  <a:srgbClr val="000000"/>
                </a:solidFill>
              </a:rPr>
              <a:t>, and the carbon attached to that group is given location #1.</a:t>
            </a:r>
          </a:p>
          <a:p>
            <a:pPr lvl="0" rtl="0">
              <a:spcBef>
                <a:spcPts val="0"/>
              </a:spcBef>
              <a:buNone/>
            </a:pPr>
            <a:endParaRPr sz="2000" dirty="0"/>
          </a:p>
          <a:p>
            <a:pPr lvl="0" rtl="0">
              <a:spcBef>
                <a:spcPts val="0"/>
              </a:spcBef>
              <a:buNone/>
            </a:pPr>
            <a:endParaRPr sz="1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311700" y="292625"/>
            <a:ext cx="8520600" cy="613200"/>
          </a:xfrm>
          <a:prstGeom prst="rect">
            <a:avLst/>
          </a:prstGeom>
        </p:spPr>
        <p:txBody>
          <a:bodyPr lIns="91425" tIns="91425" rIns="91425" bIns="91425" anchor="t" anchorCtr="0">
            <a:noAutofit/>
          </a:bodyPr>
          <a:lstStyle/>
          <a:p>
            <a:pPr lvl="0" rtl="0">
              <a:spcBef>
                <a:spcPts val="0"/>
              </a:spcBef>
              <a:buNone/>
            </a:pPr>
            <a:r>
              <a:rPr lang="en" sz="3600"/>
              <a:t>More examples of aldehydes</a:t>
            </a:r>
          </a:p>
        </p:txBody>
      </p:sp>
      <p:sp>
        <p:nvSpPr>
          <p:cNvPr id="111" name="Shape 111"/>
          <p:cNvSpPr txBox="1">
            <a:spLocks noGrp="1"/>
          </p:cNvSpPr>
          <p:nvPr>
            <p:ph type="body" idx="1"/>
          </p:nvPr>
        </p:nvSpPr>
        <p:spPr>
          <a:xfrm>
            <a:off x="-44900" y="873150"/>
            <a:ext cx="7716900" cy="3397200"/>
          </a:xfrm>
          <a:prstGeom prst="rect">
            <a:avLst/>
          </a:prstGeom>
        </p:spPr>
        <p:txBody>
          <a:bodyPr lIns="91425" tIns="91425" rIns="91425" bIns="91425" anchor="t" anchorCtr="0">
            <a:noAutofit/>
          </a:bodyPr>
          <a:lstStyle/>
          <a:p>
            <a:pPr lvl="0" rtl="0">
              <a:spcBef>
                <a:spcPts val="0"/>
              </a:spcBef>
              <a:buNone/>
            </a:pPr>
            <a:endParaRPr sz="2000"/>
          </a:p>
          <a:p>
            <a:pPr lvl="0" rtl="0">
              <a:spcBef>
                <a:spcPts val="0"/>
              </a:spcBef>
              <a:buNone/>
            </a:pPr>
            <a:endParaRPr sz="1600"/>
          </a:p>
        </p:txBody>
      </p:sp>
      <p:pic>
        <p:nvPicPr>
          <p:cNvPr id="112" name="Shape 112"/>
          <p:cNvPicPr preferRelativeResize="0"/>
          <p:nvPr/>
        </p:nvPicPr>
        <p:blipFill>
          <a:blip r:embed="rId3">
            <a:alphaModFix/>
          </a:blip>
          <a:stretch>
            <a:fillRect/>
          </a:stretch>
        </p:blipFill>
        <p:spPr>
          <a:xfrm>
            <a:off x="464647" y="1012799"/>
            <a:ext cx="1855975" cy="1472499"/>
          </a:xfrm>
          <a:prstGeom prst="rect">
            <a:avLst/>
          </a:prstGeom>
          <a:noFill/>
          <a:ln>
            <a:noFill/>
          </a:ln>
        </p:spPr>
      </p:pic>
      <p:pic>
        <p:nvPicPr>
          <p:cNvPr id="113" name="Shape 113"/>
          <p:cNvPicPr preferRelativeResize="0"/>
          <p:nvPr/>
        </p:nvPicPr>
        <p:blipFill>
          <a:blip r:embed="rId4">
            <a:alphaModFix/>
          </a:blip>
          <a:stretch>
            <a:fillRect/>
          </a:stretch>
        </p:blipFill>
        <p:spPr>
          <a:xfrm>
            <a:off x="3139774" y="933212"/>
            <a:ext cx="2549495" cy="1631674"/>
          </a:xfrm>
          <a:prstGeom prst="rect">
            <a:avLst/>
          </a:prstGeom>
          <a:noFill/>
          <a:ln>
            <a:noFill/>
          </a:ln>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57674" y="599225"/>
            <a:ext cx="2474626" cy="2472219"/>
          </a:xfrm>
          <a:prstGeom prst="rect">
            <a:avLst/>
          </a:prstGeom>
        </p:spPr>
      </p:pic>
      <p:sp>
        <p:nvSpPr>
          <p:cNvPr id="3" name="TextBox 2"/>
          <p:cNvSpPr txBox="1"/>
          <p:nvPr/>
        </p:nvSpPr>
        <p:spPr>
          <a:xfrm>
            <a:off x="6678231" y="1022777"/>
            <a:ext cx="393056" cy="461665"/>
          </a:xfrm>
          <a:prstGeom prst="rect">
            <a:avLst/>
          </a:prstGeom>
          <a:noFill/>
        </p:spPr>
        <p:txBody>
          <a:bodyPr wrap="none" rtlCol="0">
            <a:spAutoFit/>
          </a:bodyPr>
          <a:lstStyle/>
          <a:p>
            <a:r>
              <a:rPr lang="en-CA" sz="2400" b="1" dirty="0">
                <a:latin typeface="Calibri" panose="020F0502020204030204" pitchFamily="34" charset="0"/>
                <a:cs typeface="Calibri" panose="020F0502020204030204" pitchFamily="34" charset="0"/>
              </a:rPr>
              <a:t>O</a:t>
            </a:r>
          </a:p>
        </p:txBody>
      </p:sp>
      <p:cxnSp>
        <p:nvCxnSpPr>
          <p:cNvPr id="5" name="Straight Connector 4"/>
          <p:cNvCxnSpPr/>
          <p:nvPr/>
        </p:nvCxnSpPr>
        <p:spPr>
          <a:xfrm flipH="1">
            <a:off x="6460993" y="1716774"/>
            <a:ext cx="381492" cy="305783"/>
          </a:xfrm>
          <a:prstGeom prst="line">
            <a:avLst/>
          </a:prstGeom>
          <a:ln w="38100">
            <a:solidFill>
              <a:schemeClr val="dk1">
                <a:shade val="95000"/>
                <a:satMod val="105000"/>
              </a:schemeClr>
            </a:solidFill>
          </a:ln>
        </p:spPr>
        <p:style>
          <a:lnRef idx="1">
            <a:schemeClr val="dk1"/>
          </a:lnRef>
          <a:fillRef idx="0">
            <a:schemeClr val="dk1"/>
          </a:fillRef>
          <a:effectRef idx="0">
            <a:schemeClr val="dk1"/>
          </a:effectRef>
          <a:fontRef idx="minor">
            <a:schemeClr val="tx1"/>
          </a:fontRef>
        </p:style>
      </p:cxnSp>
      <p:sp>
        <p:nvSpPr>
          <p:cNvPr id="6" name="TextBox 5"/>
          <p:cNvSpPr txBox="1"/>
          <p:nvPr/>
        </p:nvSpPr>
        <p:spPr>
          <a:xfrm>
            <a:off x="6164013" y="1871806"/>
            <a:ext cx="378630" cy="461665"/>
          </a:xfrm>
          <a:prstGeom prst="rect">
            <a:avLst/>
          </a:prstGeom>
          <a:noFill/>
        </p:spPr>
        <p:txBody>
          <a:bodyPr wrap="none" rtlCol="0">
            <a:spAutoFit/>
          </a:bodyPr>
          <a:lstStyle/>
          <a:p>
            <a:r>
              <a:rPr lang="en-CA" sz="2400" b="1" dirty="0">
                <a:latin typeface="Calibri" panose="020F0502020204030204" pitchFamily="34" charset="0"/>
                <a:cs typeface="Calibri" panose="020F0502020204030204" pitchFamily="34" charset="0"/>
              </a:rPr>
              <a:t>H</a:t>
            </a:r>
            <a:endParaRPr lang="en-CA" sz="2000" b="1" dirty="0">
              <a:latin typeface="Calibri" panose="020F0502020204030204" pitchFamily="34" charset="0"/>
              <a:cs typeface="Calibri" panose="020F0502020204030204" pitchFamily="34" charset="0"/>
            </a:endParaRPr>
          </a:p>
        </p:txBody>
      </p:sp>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22922" y="2894084"/>
            <a:ext cx="2667372" cy="1714739"/>
          </a:xfrm>
          <a:prstGeom prst="rect">
            <a:avLst/>
          </a:prstGeom>
        </p:spPr>
      </p:pic>
      <p:pic>
        <p:nvPicPr>
          <p:cNvPr id="2052" name="Picture 4" descr="Image result for 3-methylcyclohexanecarbaldehyd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40952" y="2676135"/>
            <a:ext cx="2437279" cy="240516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4927005" y="2676135"/>
            <a:ext cx="324128" cy="307777"/>
          </a:xfrm>
          <a:prstGeom prst="rect">
            <a:avLst/>
          </a:prstGeom>
          <a:noFill/>
        </p:spPr>
        <p:txBody>
          <a:bodyPr wrap="none" rtlCol="0">
            <a:spAutoFit/>
          </a:bodyPr>
          <a:lstStyle/>
          <a:p>
            <a:r>
              <a:rPr lang="en-CA" b="1" dirty="0"/>
              <a:t>O</a:t>
            </a:r>
          </a:p>
        </p:txBody>
      </p:sp>
      <p:cxnSp>
        <p:nvCxnSpPr>
          <p:cNvPr id="10" name="Straight Connector 9"/>
          <p:cNvCxnSpPr/>
          <p:nvPr/>
        </p:nvCxnSpPr>
        <p:spPr>
          <a:xfrm flipV="1">
            <a:off x="5448833" y="2872568"/>
            <a:ext cx="414084" cy="1773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798370" y="2722446"/>
            <a:ext cx="314510" cy="307777"/>
          </a:xfrm>
          <a:prstGeom prst="rect">
            <a:avLst/>
          </a:prstGeom>
          <a:noFill/>
        </p:spPr>
        <p:txBody>
          <a:bodyPr wrap="none" rtlCol="0">
            <a:spAutoFit/>
          </a:bodyPr>
          <a:lstStyle/>
          <a:p>
            <a:r>
              <a:rPr lang="en-CA" b="1" dirty="0"/>
              <a:t>H</a:t>
            </a:r>
          </a:p>
        </p:txBody>
      </p:sp>
      <p:sp>
        <p:nvSpPr>
          <p:cNvPr id="4" name="TextBox 3"/>
          <p:cNvSpPr txBox="1"/>
          <p:nvPr/>
        </p:nvSpPr>
        <p:spPr>
          <a:xfrm>
            <a:off x="1135993" y="1793772"/>
            <a:ext cx="513282" cy="307777"/>
          </a:xfrm>
          <a:prstGeom prst="rect">
            <a:avLst/>
          </a:prstGeom>
          <a:noFill/>
        </p:spPr>
        <p:txBody>
          <a:bodyPr wrap="none" rtlCol="0">
            <a:spAutoFit/>
          </a:bodyPr>
          <a:lstStyle/>
          <a:p>
            <a:r>
              <a:rPr lang="en-CA" dirty="0">
                <a:hlinkClick r:id="rId8"/>
              </a:rPr>
              <a:t>Link</a:t>
            </a:r>
            <a:endParaRPr lang="en-CA" dirty="0"/>
          </a:p>
        </p:txBody>
      </p:sp>
      <p:sp>
        <p:nvSpPr>
          <p:cNvPr id="9" name="TextBox 8"/>
          <p:cNvSpPr txBox="1"/>
          <p:nvPr/>
        </p:nvSpPr>
        <p:spPr>
          <a:xfrm>
            <a:off x="4058718" y="1790884"/>
            <a:ext cx="513282" cy="307777"/>
          </a:xfrm>
          <a:prstGeom prst="rect">
            <a:avLst/>
          </a:prstGeom>
          <a:noFill/>
        </p:spPr>
        <p:txBody>
          <a:bodyPr wrap="none" rtlCol="0">
            <a:spAutoFit/>
          </a:bodyPr>
          <a:lstStyle/>
          <a:p>
            <a:r>
              <a:rPr lang="en-CA" dirty="0">
                <a:hlinkClick r:id="rId9"/>
              </a:rPr>
              <a:t>Link</a:t>
            </a:r>
            <a:endParaRPr lang="en-CA" dirty="0"/>
          </a:p>
        </p:txBody>
      </p:sp>
      <p:sp>
        <p:nvSpPr>
          <p:cNvPr id="12" name="TextBox 11"/>
          <p:cNvSpPr txBox="1"/>
          <p:nvPr/>
        </p:nvSpPr>
        <p:spPr>
          <a:xfrm>
            <a:off x="7324856" y="1900923"/>
            <a:ext cx="513282" cy="307777"/>
          </a:xfrm>
          <a:prstGeom prst="rect">
            <a:avLst/>
          </a:prstGeom>
          <a:noFill/>
        </p:spPr>
        <p:txBody>
          <a:bodyPr wrap="none" rtlCol="0">
            <a:spAutoFit/>
          </a:bodyPr>
          <a:lstStyle/>
          <a:p>
            <a:r>
              <a:rPr lang="en-CA" dirty="0">
                <a:hlinkClick r:id="rId10"/>
              </a:rPr>
              <a:t>Link</a:t>
            </a:r>
            <a:endParaRPr lang="en-CA" dirty="0"/>
          </a:p>
        </p:txBody>
      </p:sp>
      <p:sp>
        <p:nvSpPr>
          <p:cNvPr id="13" name="Rectangle 12"/>
          <p:cNvSpPr/>
          <p:nvPr/>
        </p:nvSpPr>
        <p:spPr>
          <a:xfrm>
            <a:off x="2413819" y="3683801"/>
            <a:ext cx="4572000" cy="307777"/>
          </a:xfrm>
          <a:prstGeom prst="rect">
            <a:avLst/>
          </a:prstGeom>
        </p:spPr>
        <p:txBody>
          <a:bodyPr>
            <a:spAutoFit/>
          </a:bodyPr>
          <a:lstStyle/>
          <a:p>
            <a:r>
              <a:rPr lang="en-CA" dirty="0">
                <a:hlinkClick r:id="rId11"/>
              </a:rPr>
              <a:t>Link</a:t>
            </a:r>
            <a:endParaRPr lang="en-CA" dirty="0"/>
          </a:p>
        </p:txBody>
      </p:sp>
      <p:sp>
        <p:nvSpPr>
          <p:cNvPr id="14" name="Rectangle 13"/>
          <p:cNvSpPr/>
          <p:nvPr/>
        </p:nvSpPr>
        <p:spPr>
          <a:xfrm>
            <a:off x="5221178" y="3795050"/>
            <a:ext cx="513282" cy="307777"/>
          </a:xfrm>
          <a:prstGeom prst="rect">
            <a:avLst/>
          </a:prstGeom>
        </p:spPr>
        <p:txBody>
          <a:bodyPr wrap="none">
            <a:spAutoFit/>
          </a:bodyPr>
          <a:lstStyle/>
          <a:p>
            <a:r>
              <a:rPr lang="en-CA" dirty="0">
                <a:hlinkClick r:id="rId12"/>
              </a:rPr>
              <a:t>Link</a:t>
            </a:r>
            <a:endParaRPr lang="en-C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Shape 118"/>
          <p:cNvSpPr txBox="1">
            <a:spLocks noGrp="1"/>
          </p:cNvSpPr>
          <p:nvPr>
            <p:ph type="title"/>
          </p:nvPr>
        </p:nvSpPr>
        <p:spPr>
          <a:xfrm>
            <a:off x="311700" y="292625"/>
            <a:ext cx="8520600" cy="613200"/>
          </a:xfrm>
          <a:prstGeom prst="rect">
            <a:avLst/>
          </a:prstGeom>
        </p:spPr>
        <p:txBody>
          <a:bodyPr lIns="91425" tIns="91425" rIns="91425" bIns="91425" anchor="t" anchorCtr="0">
            <a:noAutofit/>
          </a:bodyPr>
          <a:lstStyle/>
          <a:p>
            <a:pPr lvl="0" rtl="0">
              <a:spcBef>
                <a:spcPts val="0"/>
              </a:spcBef>
              <a:buNone/>
            </a:pPr>
            <a:r>
              <a:rPr lang="en" sz="3600"/>
              <a:t>Ketone naming rules</a:t>
            </a:r>
          </a:p>
        </p:txBody>
      </p:sp>
      <p:sp>
        <p:nvSpPr>
          <p:cNvPr id="119" name="Shape 119"/>
          <p:cNvSpPr txBox="1">
            <a:spLocks noGrp="1"/>
          </p:cNvSpPr>
          <p:nvPr>
            <p:ph type="body" idx="1"/>
          </p:nvPr>
        </p:nvSpPr>
        <p:spPr>
          <a:xfrm>
            <a:off x="123290" y="1081750"/>
            <a:ext cx="8877910" cy="3397200"/>
          </a:xfrm>
          <a:prstGeom prst="rect">
            <a:avLst/>
          </a:prstGeom>
        </p:spPr>
        <p:txBody>
          <a:bodyPr lIns="91425" tIns="91425" rIns="91425" bIns="91425" anchor="t" anchorCtr="0">
            <a:noAutofit/>
          </a:bodyPr>
          <a:lstStyle/>
          <a:p>
            <a:pPr marL="457200" lvl="0" indent="-355600" rtl="0">
              <a:spcBef>
                <a:spcPts val="0"/>
              </a:spcBef>
              <a:buSzPct val="100000"/>
            </a:pPr>
            <a:r>
              <a:rPr lang="en" sz="2000" dirty="0"/>
              <a:t>- Location numbering begins from the end closest to the carbonyl group.</a:t>
            </a:r>
          </a:p>
          <a:p>
            <a:pPr marL="457200" lvl="0" indent="-355600" rtl="0">
              <a:spcBef>
                <a:spcPts val="0"/>
              </a:spcBef>
              <a:buSzPct val="100000"/>
            </a:pPr>
            <a:r>
              <a:rPr lang="en" sz="2000" dirty="0"/>
              <a:t>- Like aldehydes, ketones use the same rules as alkanes regarding alkyl and aryl branches as </a:t>
            </a:r>
            <a:r>
              <a:rPr lang="en" sz="2000" dirty="0">
                <a:solidFill>
                  <a:schemeClr val="tx1"/>
                </a:solidFill>
              </a:rPr>
              <a:t>well as other substituents.</a:t>
            </a:r>
          </a:p>
          <a:p>
            <a:pPr marL="457200" lvl="0" indent="-355600" rtl="0">
              <a:spcBef>
                <a:spcPts val="0"/>
              </a:spcBef>
              <a:buSzPct val="100000"/>
            </a:pPr>
            <a:r>
              <a:rPr lang="en" sz="2000" dirty="0">
                <a:solidFill>
                  <a:schemeClr val="tx1"/>
                </a:solidFill>
              </a:rPr>
              <a:t>- For the common name of an ketone, you simply list the substituent groups alphabetically before adding the word ketone.</a:t>
            </a:r>
          </a:p>
          <a:p>
            <a:pPr lvl="0" rtl="0">
              <a:spcBef>
                <a:spcPts val="0"/>
              </a:spcBef>
              <a:buNone/>
            </a:pPr>
            <a:endParaRPr sz="1600" dirty="0"/>
          </a:p>
        </p:txBody>
      </p:sp>
      <p:pic>
        <p:nvPicPr>
          <p:cNvPr id="3074" name="Picture 2" descr="Image result for 2-pentano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185" y="3510072"/>
            <a:ext cx="2330860" cy="114480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2-pentanon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9285" y="3050455"/>
            <a:ext cx="1773928" cy="160442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2-pentanon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5675" y="3395337"/>
            <a:ext cx="2152650" cy="117157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978636" y="4325061"/>
            <a:ext cx="513282" cy="307777"/>
          </a:xfrm>
          <a:prstGeom prst="rect">
            <a:avLst/>
          </a:prstGeom>
          <a:noFill/>
        </p:spPr>
        <p:txBody>
          <a:bodyPr wrap="none" rtlCol="0">
            <a:spAutoFit/>
          </a:bodyPr>
          <a:lstStyle/>
          <a:p>
            <a:r>
              <a:rPr lang="en-CA" dirty="0">
                <a:hlinkClick r:id="rId6"/>
              </a:rPr>
              <a:t>Link</a:t>
            </a:r>
            <a:endParaRPr lang="en-CA" dirty="0"/>
          </a:p>
        </p:txBody>
      </p:sp>
      <p:sp>
        <p:nvSpPr>
          <p:cNvPr id="3" name="TextBox 2"/>
          <p:cNvSpPr txBox="1"/>
          <p:nvPr/>
        </p:nvSpPr>
        <p:spPr>
          <a:xfrm>
            <a:off x="3832750" y="3544888"/>
            <a:ext cx="513282" cy="307777"/>
          </a:xfrm>
          <a:prstGeom prst="rect">
            <a:avLst/>
          </a:prstGeom>
          <a:noFill/>
        </p:spPr>
        <p:txBody>
          <a:bodyPr wrap="none" rtlCol="0">
            <a:spAutoFit/>
          </a:bodyPr>
          <a:lstStyle/>
          <a:p>
            <a:r>
              <a:rPr lang="en-CA" dirty="0">
                <a:hlinkClick r:id="rId7"/>
              </a:rPr>
              <a:t>Link</a:t>
            </a:r>
            <a:endParaRPr lang="en-CA" dirty="0"/>
          </a:p>
        </p:txBody>
      </p:sp>
      <p:sp>
        <p:nvSpPr>
          <p:cNvPr id="4" name="TextBox 3"/>
          <p:cNvSpPr txBox="1"/>
          <p:nvPr/>
        </p:nvSpPr>
        <p:spPr>
          <a:xfrm>
            <a:off x="7009608" y="3420495"/>
            <a:ext cx="513282" cy="307777"/>
          </a:xfrm>
          <a:prstGeom prst="rect">
            <a:avLst/>
          </a:prstGeom>
          <a:noFill/>
        </p:spPr>
        <p:txBody>
          <a:bodyPr wrap="none" rtlCol="0">
            <a:spAutoFit/>
          </a:bodyPr>
          <a:lstStyle/>
          <a:p>
            <a:r>
              <a:rPr lang="en-CA" dirty="0">
                <a:hlinkClick r:id="rId8"/>
              </a:rPr>
              <a:t>Link</a:t>
            </a:r>
            <a:endParaRPr lang="en-CA" dirty="0"/>
          </a:p>
        </p:txBody>
      </p:sp>
    </p:spTree>
  </p:cSld>
  <p:clrMapOvr>
    <a:masterClrMapping/>
  </p:clrMapOvr>
</p:sld>
</file>

<file path=ppt/theme/theme1.xml><?xml version="1.0" encoding="utf-8"?>
<a:theme xmlns:a="http://schemas.openxmlformats.org/drawingml/2006/main" name="paperback">
  <a:themeElements>
    <a:clrScheme name="Paperback">
      <a:dk1>
        <a:srgbClr val="000000"/>
      </a:dk1>
      <a:lt1>
        <a:srgbClr val="FFFFFF"/>
      </a:lt1>
      <a:dk2>
        <a:srgbClr val="00695C"/>
      </a:dk2>
      <a:lt2>
        <a:srgbClr val="26A69A"/>
      </a:lt2>
      <a:accent1>
        <a:srgbClr val="FFFBF0"/>
      </a:accent1>
      <a:accent2>
        <a:srgbClr val="B7B7B7"/>
      </a:accent2>
      <a:accent3>
        <a:srgbClr val="FB8C00"/>
      </a:accent3>
      <a:accent4>
        <a:srgbClr val="80CBC4"/>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281</TotalTime>
  <Words>934</Words>
  <Application>Microsoft Office PowerPoint</Application>
  <PresentationFormat>On-screen Show (16:9)</PresentationFormat>
  <Paragraphs>134</Paragraphs>
  <Slides>17</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Old Standard TT</vt:lpstr>
      <vt:lpstr>Calibri</vt:lpstr>
      <vt:lpstr>paperback</vt:lpstr>
      <vt:lpstr>Aldehydes and Ketones</vt:lpstr>
      <vt:lpstr>General Structure</vt:lpstr>
      <vt:lpstr>When is it an aldehyde? When is it a ketone?</vt:lpstr>
      <vt:lpstr>Aldehydes vs. Ketones</vt:lpstr>
      <vt:lpstr>¡Nomenclature</vt:lpstr>
      <vt:lpstr>For example…</vt:lpstr>
      <vt:lpstr>Other aldehyde naming rules</vt:lpstr>
      <vt:lpstr>More examples of aldehydes</vt:lpstr>
      <vt:lpstr>Ketone naming rules</vt:lpstr>
      <vt:lpstr>Uses and Occurrences</vt:lpstr>
      <vt:lpstr>Aldehyde Uses </vt:lpstr>
      <vt:lpstr>Ketone Uses</vt:lpstr>
      <vt:lpstr>What happens when they react? Do they behave differently?</vt:lpstr>
      <vt:lpstr>Oxidation</vt:lpstr>
      <vt:lpstr>Oxidation of aldehydes</vt:lpstr>
      <vt:lpstr>References</vt:lpstr>
      <vt:lpstr>P h o t o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Aldehydes and Ketones</dc:title>
  <dc:creator>Bari.Gourley</dc:creator>
  <cp:lastModifiedBy>Mike Gourley</cp:lastModifiedBy>
  <cp:revision>29</cp:revision>
  <dcterms:modified xsi:type="dcterms:W3CDTF">2016-10-16T23:12:15Z</dcterms:modified>
</cp:coreProperties>
</file>